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Lst>
  <p:sldSz cx="18288000" cy="10287000"/>
  <p:notesSz cx="6858000" cy="9144000"/>
  <p:embeddedFontLst>
    <p:embeddedFont>
      <p:font typeface="Agrandir Bold" charset="1" panose="00000800000000000000"/>
      <p:regular r:id="rId16"/>
    </p:embeddedFont>
    <p:embeddedFont>
      <p:font typeface="Agrandir Medium" charset="1" panose="00000600000000000000"/>
      <p:regular r:id="rId17"/>
    </p:embeddedFont>
    <p:embeddedFont>
      <p:font typeface="Helvetica" charset="1" panose="020B0504020202020204"/>
      <p:regular r:id="rId18"/>
    </p:embeddedFont>
    <p:embeddedFont>
      <p:font typeface="Agrandir" charset="1" panose="00000500000000000000"/>
      <p:regular r:id="rId19"/>
    </p:embeddedFont>
    <p:embeddedFont>
      <p:font typeface="Helvetica Bold" charset="1" panose="020B0704020202030204"/>
      <p:regular r:id="rId20"/>
    </p:embeddedFont>
    <p:embeddedFont>
      <p:font typeface="Agrandir Heavy" charset="1" panose="00000900000000000000"/>
      <p:regular r:id="rId21"/>
    </p:embeddedFont>
    <p:embeddedFont>
      <p:font typeface="Play Bold" charset="1" panose="00000800000000000000"/>
      <p:regular r:id="rId22"/>
    </p:embeddedFont>
    <p:embeddedFont>
      <p:font typeface="Lato Heavy" charset="1" panose="020F0502020204030203"/>
      <p:regular r:id="rId23"/>
    </p:embeddedFont>
    <p:embeddedFont>
      <p:font typeface="Now Medium" charset="1" panose="00000600000000000000"/>
      <p:regular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2" Target="../media/image1.jpeg" Type="http://schemas.openxmlformats.org/officeDocument/2006/relationships/image"/><Relationship Id="rId3" Target="../media/image2.jpe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6.jpe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jpeg" Type="http://schemas.openxmlformats.org/officeDocument/2006/relationships/image"/><Relationship Id="rId4" Target="../media/image12.jpeg" Type="http://schemas.openxmlformats.org/officeDocument/2006/relationships/image"/><Relationship Id="rId5" Target="../media/image13.jpeg" Type="http://schemas.openxmlformats.org/officeDocument/2006/relationships/image"/><Relationship Id="rId6" Target="mailto:ahan92@uchicago.edu" TargetMode="External" Type="http://schemas.openxmlformats.org/officeDocument/2006/relationships/hyperlink"/><Relationship Id="rId7" Target="mailto:airc@uchicago.edu" TargetMode="External" Type="http://schemas.openxmlformats.org/officeDocument/2006/relationships/hyperlink"/><Relationship Id="rId8" Target="mailto:estherxu@uchicago.edu" TargetMode="External" Type="http://schemas.openxmlformats.org/officeDocument/2006/relationships/hyperlink"/></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jpeg" Type="http://schemas.openxmlformats.org/officeDocument/2006/relationships/image"/><Relationship Id="rId3" Target="../media/image17.jpeg" Type="http://schemas.openxmlformats.org/officeDocument/2006/relationships/image"/><Relationship Id="rId4" Target="../media/image18.png" Type="http://schemas.openxmlformats.org/officeDocument/2006/relationships/image"/><Relationship Id="rId5" Target="../media/image19.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jpeg" Type="http://schemas.openxmlformats.org/officeDocument/2006/relationships/image"/><Relationship Id="rId3" Target="../media/image21.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jpeg" Type="http://schemas.openxmlformats.org/officeDocument/2006/relationships/image"/><Relationship Id="rId3" Target="../media/image22.png" Type="http://schemas.openxmlformats.org/officeDocument/2006/relationships/image"/><Relationship Id="rId4" Target="../media/image23.svg" Type="http://schemas.openxmlformats.org/officeDocument/2006/relationships/image"/><Relationship Id="rId5" Target="../media/image24.png" Type="http://schemas.openxmlformats.org/officeDocument/2006/relationships/image"/><Relationship Id="rId6" Target="../media/image25.svg" Type="http://schemas.openxmlformats.org/officeDocument/2006/relationships/image"/><Relationship Id="rId7" Target="../media/image26.png" Type="http://schemas.openxmlformats.org/officeDocument/2006/relationships/image"/><Relationship Id="rId8" Target="../media/image27.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 Id="rId3" Target="../media/image29.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 Id="rId3" Target="../media/image31.png" Type="http://schemas.openxmlformats.org/officeDocument/2006/relationships/image"/><Relationship Id="rId4" Target="../media/image32.png" Type="http://schemas.openxmlformats.org/officeDocument/2006/relationships/image"/><Relationship Id="rId5" Target="../media/image33.svg" Type="http://schemas.openxmlformats.org/officeDocument/2006/relationships/image"/><Relationship Id="rId6" Target="../media/image34.png" Type="http://schemas.openxmlformats.org/officeDocument/2006/relationships/image"/><Relationship Id="rId7" Target="../media/image35.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4.png" Type="http://schemas.openxmlformats.org/officeDocument/2006/relationships/image"/><Relationship Id="rId11" Target="../media/image45.svg" Type="http://schemas.openxmlformats.org/officeDocument/2006/relationships/image"/><Relationship Id="rId2" Target="../media/image36.png" Type="http://schemas.openxmlformats.org/officeDocument/2006/relationships/image"/><Relationship Id="rId3" Target="../media/image37.svg" Type="http://schemas.openxmlformats.org/officeDocument/2006/relationships/image"/><Relationship Id="rId4" Target="../media/image38.png" Type="http://schemas.openxmlformats.org/officeDocument/2006/relationships/image"/><Relationship Id="rId5" Target="../media/image39.svg" Type="http://schemas.openxmlformats.org/officeDocument/2006/relationships/image"/><Relationship Id="rId6" Target="../media/image40.png" Type="http://schemas.openxmlformats.org/officeDocument/2006/relationships/image"/><Relationship Id="rId7" Target="../media/image41.svg" Type="http://schemas.openxmlformats.org/officeDocument/2006/relationships/image"/><Relationship Id="rId8" Target="../media/image42.png" Type="http://schemas.openxmlformats.org/officeDocument/2006/relationships/image"/><Relationship Id="rId9" Target="../media/image43.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8003189" y="4101048"/>
            <a:ext cx="10799584" cy="10287000"/>
            <a:chOff x="0" y="0"/>
            <a:chExt cx="2844335" cy="2709333"/>
          </a:xfrm>
        </p:grpSpPr>
        <p:sp>
          <p:nvSpPr>
            <p:cNvPr name="Freeform 3" id="3"/>
            <p:cNvSpPr/>
            <p:nvPr/>
          </p:nvSpPr>
          <p:spPr>
            <a:xfrm flipH="false" flipV="false" rot="0">
              <a:off x="0" y="0"/>
              <a:ext cx="2844335" cy="2709333"/>
            </a:xfrm>
            <a:custGeom>
              <a:avLst/>
              <a:gdLst/>
              <a:ahLst/>
              <a:cxnLst/>
              <a:rect r="r" b="b" t="t" l="l"/>
              <a:pathLst>
                <a:path h="2709333" w="2844335">
                  <a:moveTo>
                    <a:pt x="0" y="0"/>
                  </a:moveTo>
                  <a:lnTo>
                    <a:pt x="2844335" y="0"/>
                  </a:lnTo>
                  <a:lnTo>
                    <a:pt x="2844335" y="2709333"/>
                  </a:lnTo>
                  <a:lnTo>
                    <a:pt x="0" y="2709333"/>
                  </a:lnTo>
                  <a:close/>
                </a:path>
              </a:pathLst>
            </a:custGeom>
            <a:solidFill>
              <a:srgbClr val="000000">
                <a:alpha val="64706"/>
              </a:srgbClr>
            </a:solidFill>
          </p:spPr>
        </p:sp>
        <p:sp>
          <p:nvSpPr>
            <p:cNvPr name="TextBox 4" id="4"/>
            <p:cNvSpPr txBox="true"/>
            <p:nvPr/>
          </p:nvSpPr>
          <p:spPr>
            <a:xfrm>
              <a:off x="0" y="-47625"/>
              <a:ext cx="2844335" cy="2756958"/>
            </a:xfrm>
            <a:prstGeom prst="rect">
              <a:avLst/>
            </a:prstGeom>
          </p:spPr>
          <p:txBody>
            <a:bodyPr anchor="ctr" rtlCol="false" tIns="50800" lIns="50800" bIns="50800" rIns="50800"/>
            <a:lstStyle/>
            <a:p>
              <a:pPr algn="ctr">
                <a:lnSpc>
                  <a:spcPts val="3267"/>
                </a:lnSpc>
              </a:pPr>
            </a:p>
          </p:txBody>
        </p:sp>
      </p:grpSp>
      <p:sp>
        <p:nvSpPr>
          <p:cNvPr name="Freeform 5" id="5"/>
          <p:cNvSpPr/>
          <p:nvPr/>
        </p:nvSpPr>
        <p:spPr>
          <a:xfrm flipH="false" flipV="false" rot="-5400000">
            <a:off x="7968565" y="-7957730"/>
            <a:ext cx="12352120" cy="8229600"/>
          </a:xfrm>
          <a:custGeom>
            <a:avLst/>
            <a:gdLst/>
            <a:ahLst/>
            <a:cxnLst/>
            <a:rect r="r" b="b" t="t" l="l"/>
            <a:pathLst>
              <a:path h="8229600" w="12352120">
                <a:moveTo>
                  <a:pt x="0" y="0"/>
                </a:moveTo>
                <a:lnTo>
                  <a:pt x="12352120" y="0"/>
                </a:lnTo>
                <a:lnTo>
                  <a:pt x="12352120" y="8229600"/>
                </a:lnTo>
                <a:lnTo>
                  <a:pt x="0" y="8229600"/>
                </a:lnTo>
                <a:lnTo>
                  <a:pt x="0" y="0"/>
                </a:lnTo>
                <a:close/>
              </a:path>
            </a:pathLst>
          </a:custGeom>
          <a:blipFill>
            <a:blip r:embed="rId2">
              <a:alphaModFix amt="40000"/>
            </a:blip>
            <a:stretch>
              <a:fillRect l="0" t="0" r="0" b="0"/>
            </a:stretch>
          </a:blipFill>
        </p:spPr>
      </p:sp>
      <p:sp>
        <p:nvSpPr>
          <p:cNvPr name="Freeform 6" id="6"/>
          <p:cNvSpPr/>
          <p:nvPr/>
        </p:nvSpPr>
        <p:spPr>
          <a:xfrm flipH="false" flipV="false" rot="0">
            <a:off x="16633834" y="6061529"/>
            <a:ext cx="1625591" cy="9260602"/>
          </a:xfrm>
          <a:custGeom>
            <a:avLst/>
            <a:gdLst/>
            <a:ahLst/>
            <a:cxnLst/>
            <a:rect r="r" b="b" t="t" l="l"/>
            <a:pathLst>
              <a:path h="9260602" w="1625591">
                <a:moveTo>
                  <a:pt x="0" y="0"/>
                </a:moveTo>
                <a:lnTo>
                  <a:pt x="1625591" y="0"/>
                </a:lnTo>
                <a:lnTo>
                  <a:pt x="1625591" y="9260602"/>
                </a:lnTo>
                <a:lnTo>
                  <a:pt x="0" y="9260602"/>
                </a:lnTo>
                <a:lnTo>
                  <a:pt x="0" y="0"/>
                </a:lnTo>
                <a:close/>
              </a:path>
            </a:pathLst>
          </a:custGeom>
          <a:blipFill>
            <a:blip r:embed="rId3"/>
            <a:stretch>
              <a:fillRect l="-871448" t="-23787" r="-86993" b="0"/>
            </a:stretch>
          </a:blipFill>
        </p:spPr>
      </p:sp>
      <p:sp>
        <p:nvSpPr>
          <p:cNvPr name="Freeform 7" id="7"/>
          <p:cNvSpPr/>
          <p:nvPr/>
        </p:nvSpPr>
        <p:spPr>
          <a:xfrm flipH="false" flipV="false" rot="0">
            <a:off x="7583521" y="1836059"/>
            <a:ext cx="10675904" cy="8450941"/>
          </a:xfrm>
          <a:custGeom>
            <a:avLst/>
            <a:gdLst/>
            <a:ahLst/>
            <a:cxnLst/>
            <a:rect r="r" b="b" t="t" l="l"/>
            <a:pathLst>
              <a:path h="8450941" w="10675904">
                <a:moveTo>
                  <a:pt x="0" y="0"/>
                </a:moveTo>
                <a:lnTo>
                  <a:pt x="10675904" y="0"/>
                </a:lnTo>
                <a:lnTo>
                  <a:pt x="10675904" y="8450941"/>
                </a:lnTo>
                <a:lnTo>
                  <a:pt x="0" y="8450941"/>
                </a:lnTo>
                <a:lnTo>
                  <a:pt x="0" y="0"/>
                </a:lnTo>
                <a:close/>
              </a:path>
            </a:pathLst>
          </a:custGeom>
          <a:blipFill>
            <a:blip r:embed="rId2">
              <a:alphaModFix amt="40000"/>
            </a:blip>
            <a:stretch>
              <a:fillRect l="-10994" t="0" r="-7818" b="0"/>
            </a:stretch>
          </a:blipFill>
        </p:spPr>
      </p:sp>
      <p:grpSp>
        <p:nvGrpSpPr>
          <p:cNvPr name="Group 8" id="8"/>
          <p:cNvGrpSpPr/>
          <p:nvPr/>
        </p:nvGrpSpPr>
        <p:grpSpPr>
          <a:xfrm rot="0">
            <a:off x="0" y="0"/>
            <a:ext cx="6361326" cy="10610342"/>
            <a:chOff x="0" y="0"/>
            <a:chExt cx="1675411" cy="2794493"/>
          </a:xfrm>
        </p:grpSpPr>
        <p:sp>
          <p:nvSpPr>
            <p:cNvPr name="Freeform 9" id="9"/>
            <p:cNvSpPr/>
            <p:nvPr/>
          </p:nvSpPr>
          <p:spPr>
            <a:xfrm flipH="false" flipV="false" rot="0">
              <a:off x="0" y="0"/>
              <a:ext cx="1675411" cy="2794493"/>
            </a:xfrm>
            <a:custGeom>
              <a:avLst/>
              <a:gdLst/>
              <a:ahLst/>
              <a:cxnLst/>
              <a:rect r="r" b="b" t="t" l="l"/>
              <a:pathLst>
                <a:path h="2794493" w="1675411">
                  <a:moveTo>
                    <a:pt x="0" y="0"/>
                  </a:moveTo>
                  <a:lnTo>
                    <a:pt x="1675411" y="0"/>
                  </a:lnTo>
                  <a:lnTo>
                    <a:pt x="1675411" y="2794493"/>
                  </a:lnTo>
                  <a:lnTo>
                    <a:pt x="0" y="2794493"/>
                  </a:lnTo>
                  <a:close/>
                </a:path>
              </a:pathLst>
            </a:custGeom>
            <a:gradFill rotWithShape="true">
              <a:gsLst>
                <a:gs pos="0">
                  <a:srgbClr val="FFA813">
                    <a:alpha val="80000"/>
                  </a:srgbClr>
                </a:gs>
                <a:gs pos="50000">
                  <a:srgbClr val="EB5E06">
                    <a:alpha val="80000"/>
                  </a:srgbClr>
                </a:gs>
                <a:gs pos="100000">
                  <a:srgbClr val="000000">
                    <a:alpha val="80000"/>
                  </a:srgbClr>
                </a:gs>
              </a:gsLst>
              <a:lin ang="5400000"/>
            </a:gradFill>
            <a:ln cap="sq">
              <a:noFill/>
              <a:prstDash val="solid"/>
              <a:miter/>
            </a:ln>
          </p:spPr>
        </p:sp>
        <p:sp>
          <p:nvSpPr>
            <p:cNvPr name="TextBox 10" id="10"/>
            <p:cNvSpPr txBox="true"/>
            <p:nvPr/>
          </p:nvSpPr>
          <p:spPr>
            <a:xfrm>
              <a:off x="0" y="-38100"/>
              <a:ext cx="1675411" cy="2832593"/>
            </a:xfrm>
            <a:prstGeom prst="rect">
              <a:avLst/>
            </a:prstGeom>
          </p:spPr>
          <p:txBody>
            <a:bodyPr anchor="ctr" rtlCol="false" tIns="50800" lIns="50800" bIns="50800" rIns="50800"/>
            <a:lstStyle/>
            <a:p>
              <a:pPr algn="ctr">
                <a:lnSpc>
                  <a:spcPts val="2659"/>
                </a:lnSpc>
                <a:spcBef>
                  <a:spcPct val="0"/>
                </a:spcBef>
              </a:pPr>
            </a:p>
          </p:txBody>
        </p:sp>
      </p:grpSp>
      <p:sp>
        <p:nvSpPr>
          <p:cNvPr name="Freeform 11" id="11"/>
          <p:cNvSpPr/>
          <p:nvPr/>
        </p:nvSpPr>
        <p:spPr>
          <a:xfrm flipH="false" flipV="false" rot="0">
            <a:off x="6513726" y="-2033073"/>
            <a:ext cx="3869132" cy="3869132"/>
          </a:xfrm>
          <a:custGeom>
            <a:avLst/>
            <a:gdLst/>
            <a:ahLst/>
            <a:cxnLst/>
            <a:rect r="r" b="b" t="t" l="l"/>
            <a:pathLst>
              <a:path h="3869132" w="3869132">
                <a:moveTo>
                  <a:pt x="0" y="0"/>
                </a:moveTo>
                <a:lnTo>
                  <a:pt x="3869132" y="0"/>
                </a:lnTo>
                <a:lnTo>
                  <a:pt x="3869132" y="3869132"/>
                </a:lnTo>
                <a:lnTo>
                  <a:pt x="0" y="3869132"/>
                </a:lnTo>
                <a:lnTo>
                  <a:pt x="0" y="0"/>
                </a:lnTo>
                <a:close/>
              </a:path>
            </a:pathLst>
          </a:custGeom>
          <a:blipFill>
            <a:blip r:embed="rId4">
              <a:alphaModFix amt="60000"/>
              <a:extLst>
                <a:ext uri="{96DAC541-7B7A-43D3-8B79-37D633B846F1}">
                  <asvg:svgBlip xmlns:asvg="http://schemas.microsoft.com/office/drawing/2016/SVG/main" r:embed="rId5"/>
                </a:ext>
              </a:extLst>
            </a:blip>
            <a:stretch>
              <a:fillRect l="0" t="0" r="0" b="0"/>
            </a:stretch>
          </a:blipFill>
        </p:spPr>
      </p:sp>
      <p:sp>
        <p:nvSpPr>
          <p:cNvPr name="Freeform 12" id="12"/>
          <p:cNvSpPr/>
          <p:nvPr/>
        </p:nvSpPr>
        <p:spPr>
          <a:xfrm flipH="false" flipV="false" rot="-1615139">
            <a:off x="9702519" y="3670537"/>
            <a:ext cx="466865" cy="565898"/>
          </a:xfrm>
          <a:custGeom>
            <a:avLst/>
            <a:gdLst/>
            <a:ahLst/>
            <a:cxnLst/>
            <a:rect r="r" b="b" t="t" l="l"/>
            <a:pathLst>
              <a:path h="565898" w="466865">
                <a:moveTo>
                  <a:pt x="0" y="0"/>
                </a:moveTo>
                <a:lnTo>
                  <a:pt x="466865" y="0"/>
                </a:lnTo>
                <a:lnTo>
                  <a:pt x="466865" y="565898"/>
                </a:lnTo>
                <a:lnTo>
                  <a:pt x="0" y="565898"/>
                </a:lnTo>
                <a:lnTo>
                  <a:pt x="0" y="0"/>
                </a:lnTo>
                <a:close/>
              </a:path>
            </a:pathLst>
          </a:custGeom>
          <a:blipFill>
            <a:blip r:embed="rId6">
              <a:alphaModFix amt="19999"/>
            </a:blip>
            <a:stretch>
              <a:fillRect l="0" t="0" r="0" b="0"/>
            </a:stretch>
          </a:blipFill>
        </p:spPr>
      </p:sp>
      <p:sp>
        <p:nvSpPr>
          <p:cNvPr name="Freeform 13" id="13"/>
          <p:cNvSpPr/>
          <p:nvPr/>
        </p:nvSpPr>
        <p:spPr>
          <a:xfrm flipH="false" flipV="false" rot="0">
            <a:off x="16466266" y="9370503"/>
            <a:ext cx="1991854" cy="916497"/>
          </a:xfrm>
          <a:custGeom>
            <a:avLst/>
            <a:gdLst/>
            <a:ahLst/>
            <a:cxnLst/>
            <a:rect r="r" b="b" t="t" l="l"/>
            <a:pathLst>
              <a:path h="916497" w="1991854">
                <a:moveTo>
                  <a:pt x="0" y="0"/>
                </a:moveTo>
                <a:lnTo>
                  <a:pt x="1991854" y="0"/>
                </a:lnTo>
                <a:lnTo>
                  <a:pt x="1991854" y="916497"/>
                </a:lnTo>
                <a:lnTo>
                  <a:pt x="0" y="916497"/>
                </a:lnTo>
                <a:lnTo>
                  <a:pt x="0" y="0"/>
                </a:lnTo>
                <a:close/>
              </a:path>
            </a:pathLst>
          </a:custGeom>
          <a:blipFill>
            <a:blip r:embed="rId7">
              <a:alphaModFix amt="60000"/>
              <a:extLst>
                <a:ext uri="{96DAC541-7B7A-43D3-8B79-37D633B846F1}">
                  <asvg:svgBlip xmlns:asvg="http://schemas.microsoft.com/office/drawing/2016/SVG/main" r:embed="rId8"/>
                </a:ext>
              </a:extLst>
            </a:blip>
            <a:stretch>
              <a:fillRect l="0" t="0" r="0" b="0"/>
            </a:stretch>
          </a:blipFill>
        </p:spPr>
      </p:sp>
      <p:grpSp>
        <p:nvGrpSpPr>
          <p:cNvPr name="Group 14" id="14"/>
          <p:cNvGrpSpPr/>
          <p:nvPr/>
        </p:nvGrpSpPr>
        <p:grpSpPr>
          <a:xfrm rot="0">
            <a:off x="789734" y="880946"/>
            <a:ext cx="17022135" cy="906261"/>
            <a:chOff x="0" y="0"/>
            <a:chExt cx="22696180" cy="1208347"/>
          </a:xfrm>
        </p:grpSpPr>
        <p:sp>
          <p:nvSpPr>
            <p:cNvPr name="Freeform 15" id="15"/>
            <p:cNvSpPr/>
            <p:nvPr/>
          </p:nvSpPr>
          <p:spPr>
            <a:xfrm flipH="false" flipV="false" rot="0">
              <a:off x="0" y="294061"/>
              <a:ext cx="939029" cy="812687"/>
            </a:xfrm>
            <a:custGeom>
              <a:avLst/>
              <a:gdLst/>
              <a:ahLst/>
              <a:cxnLst/>
              <a:rect r="r" b="b" t="t" l="l"/>
              <a:pathLst>
                <a:path h="812687" w="939029">
                  <a:moveTo>
                    <a:pt x="0" y="0"/>
                  </a:moveTo>
                  <a:lnTo>
                    <a:pt x="939029" y="0"/>
                  </a:lnTo>
                  <a:lnTo>
                    <a:pt x="939029" y="812686"/>
                  </a:lnTo>
                  <a:lnTo>
                    <a:pt x="0" y="812686"/>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6" id="16"/>
            <p:cNvSpPr txBox="true"/>
            <p:nvPr/>
          </p:nvSpPr>
          <p:spPr>
            <a:xfrm rot="0">
              <a:off x="1092980" y="439254"/>
              <a:ext cx="2820035" cy="508599"/>
            </a:xfrm>
            <a:prstGeom prst="rect">
              <a:avLst/>
            </a:prstGeom>
          </p:spPr>
          <p:txBody>
            <a:bodyPr anchor="t" rtlCol="false" tIns="0" lIns="0" bIns="0" rIns="0">
              <a:spAutoFit/>
            </a:bodyPr>
            <a:lstStyle/>
            <a:p>
              <a:pPr algn="l" marL="0" indent="0" lvl="0">
                <a:lnSpc>
                  <a:spcPts val="2491"/>
                </a:lnSpc>
              </a:pPr>
              <a:r>
                <a:rPr lang="en-US" sz="2350">
                  <a:solidFill>
                    <a:srgbClr val="070606">
                      <a:alpha val="80000"/>
                    </a:srgbClr>
                  </a:solidFill>
                  <a:latin typeface="Agrandir Bold"/>
                  <a:ea typeface="Agrandir Bold"/>
                  <a:cs typeface="Agrandir Bold"/>
                  <a:sym typeface="Agrandir Bold"/>
                </a:rPr>
                <a:t>Enique</a:t>
              </a:r>
            </a:p>
          </p:txBody>
        </p:sp>
        <p:sp>
          <p:nvSpPr>
            <p:cNvPr name="TextBox 17" id="17"/>
            <p:cNvSpPr txBox="true"/>
            <p:nvPr/>
          </p:nvSpPr>
          <p:spPr>
            <a:xfrm rot="0">
              <a:off x="20817714" y="-133350"/>
              <a:ext cx="1878466" cy="742950"/>
            </a:xfrm>
            <a:prstGeom prst="rect">
              <a:avLst/>
            </a:prstGeom>
          </p:spPr>
          <p:txBody>
            <a:bodyPr anchor="t" rtlCol="false" tIns="0" lIns="0" bIns="0" rIns="0">
              <a:spAutoFit/>
            </a:bodyPr>
            <a:lstStyle/>
            <a:p>
              <a:pPr algn="r" marL="0" indent="0" lvl="0">
                <a:lnSpc>
                  <a:spcPts val="4199"/>
                </a:lnSpc>
                <a:spcBef>
                  <a:spcPct val="0"/>
                </a:spcBef>
              </a:pPr>
              <a:r>
                <a:rPr lang="en-US" sz="2999" spc="29">
                  <a:solidFill>
                    <a:srgbClr val="E65F02">
                      <a:alpha val="80000"/>
                    </a:srgbClr>
                  </a:solidFill>
                  <a:latin typeface="Agrandir Medium"/>
                  <a:ea typeface="Agrandir Medium"/>
                  <a:cs typeface="Agrandir Medium"/>
                  <a:sym typeface="Agrandir Medium"/>
                </a:rPr>
                <a:t>2024</a:t>
              </a:r>
            </a:p>
          </p:txBody>
        </p:sp>
        <p:sp>
          <p:nvSpPr>
            <p:cNvPr name="TextBox 18" id="18"/>
            <p:cNvSpPr txBox="true"/>
            <p:nvPr/>
          </p:nvSpPr>
          <p:spPr>
            <a:xfrm rot="0">
              <a:off x="19483732" y="465397"/>
              <a:ext cx="3212449" cy="742950"/>
            </a:xfrm>
            <a:prstGeom prst="rect">
              <a:avLst/>
            </a:prstGeom>
          </p:spPr>
          <p:txBody>
            <a:bodyPr anchor="t" rtlCol="false" tIns="0" lIns="0" bIns="0" rIns="0">
              <a:spAutoFit/>
            </a:bodyPr>
            <a:lstStyle/>
            <a:p>
              <a:pPr algn="r" marL="0" indent="0" lvl="0">
                <a:lnSpc>
                  <a:spcPts val="4199"/>
                </a:lnSpc>
                <a:spcBef>
                  <a:spcPct val="0"/>
                </a:spcBef>
              </a:pPr>
              <a:r>
                <a:rPr lang="en-US" sz="2999" spc="29">
                  <a:solidFill>
                    <a:srgbClr val="FFFFFF">
                      <a:alpha val="80000"/>
                    </a:srgbClr>
                  </a:solidFill>
                  <a:latin typeface="Agrandir Medium"/>
                  <a:ea typeface="Agrandir Medium"/>
                  <a:cs typeface="Agrandir Medium"/>
                  <a:sym typeface="Agrandir Medium"/>
                </a:rPr>
                <a:t>CAPSTONE I</a:t>
              </a:r>
            </a:p>
          </p:txBody>
        </p:sp>
      </p:grpSp>
      <p:sp>
        <p:nvSpPr>
          <p:cNvPr name="TextBox 19" id="19"/>
          <p:cNvSpPr txBox="true"/>
          <p:nvPr/>
        </p:nvSpPr>
        <p:spPr>
          <a:xfrm rot="0">
            <a:off x="1888728" y="8323297"/>
            <a:ext cx="4314284" cy="416974"/>
          </a:xfrm>
          <a:prstGeom prst="rect">
            <a:avLst/>
          </a:prstGeom>
        </p:spPr>
        <p:txBody>
          <a:bodyPr anchor="t" rtlCol="false" tIns="0" lIns="0" bIns="0" rIns="0">
            <a:spAutoFit/>
          </a:bodyPr>
          <a:lstStyle/>
          <a:p>
            <a:pPr algn="l" marL="0" indent="0" lvl="0">
              <a:lnSpc>
                <a:spcPts val="3267"/>
              </a:lnSpc>
              <a:spcBef>
                <a:spcPct val="0"/>
              </a:spcBef>
            </a:pPr>
            <a:r>
              <a:rPr lang="en-US" sz="2333">
                <a:solidFill>
                  <a:srgbClr val="FFFFFF">
                    <a:alpha val="60000"/>
                  </a:srgbClr>
                </a:solidFill>
                <a:latin typeface="Helvetica"/>
                <a:ea typeface="Helvetica"/>
                <a:cs typeface="Helvetica"/>
                <a:sym typeface="Helvetica"/>
              </a:rPr>
              <a:t>Anna Han    Mu Mio    Esther Xu</a:t>
            </a:r>
          </a:p>
        </p:txBody>
      </p:sp>
      <p:sp>
        <p:nvSpPr>
          <p:cNvPr name="TextBox 20" id="20"/>
          <p:cNvSpPr txBox="true"/>
          <p:nvPr/>
        </p:nvSpPr>
        <p:spPr>
          <a:xfrm rot="0">
            <a:off x="1547047" y="2544245"/>
            <a:ext cx="4833329" cy="1767213"/>
          </a:xfrm>
          <a:prstGeom prst="rect">
            <a:avLst/>
          </a:prstGeom>
        </p:spPr>
        <p:txBody>
          <a:bodyPr anchor="t" rtlCol="false" tIns="0" lIns="0" bIns="0" rIns="0">
            <a:spAutoFit/>
          </a:bodyPr>
          <a:lstStyle/>
          <a:p>
            <a:pPr algn="l" marL="0" indent="0" lvl="0">
              <a:lnSpc>
                <a:spcPts val="12319"/>
              </a:lnSpc>
              <a:spcBef>
                <a:spcPct val="0"/>
              </a:spcBef>
            </a:pPr>
            <a:r>
              <a:rPr lang="en-US" sz="8799">
                <a:solidFill>
                  <a:srgbClr val="FFFFFF"/>
                </a:solidFill>
                <a:latin typeface="Agrandir Medium"/>
                <a:ea typeface="Agrandir Medium"/>
                <a:cs typeface="Agrandir Medium"/>
                <a:sym typeface="Agrandir Medium"/>
              </a:rPr>
              <a:t>StonkGo</a:t>
            </a:r>
          </a:p>
        </p:txBody>
      </p:sp>
      <p:sp>
        <p:nvSpPr>
          <p:cNvPr name="TextBox 21" id="21"/>
          <p:cNvSpPr txBox="true"/>
          <p:nvPr/>
        </p:nvSpPr>
        <p:spPr>
          <a:xfrm rot="0">
            <a:off x="4805513" y="8768846"/>
            <a:ext cx="1473698" cy="357918"/>
          </a:xfrm>
          <a:prstGeom prst="rect">
            <a:avLst/>
          </a:prstGeom>
        </p:spPr>
        <p:txBody>
          <a:bodyPr anchor="t" rtlCol="false" tIns="0" lIns="0" bIns="0" rIns="0">
            <a:spAutoFit/>
          </a:bodyPr>
          <a:lstStyle/>
          <a:p>
            <a:pPr algn="l" marL="0" indent="0" lvl="0">
              <a:lnSpc>
                <a:spcPts val="2847"/>
              </a:lnSpc>
              <a:spcBef>
                <a:spcPct val="0"/>
              </a:spcBef>
            </a:pPr>
            <a:r>
              <a:rPr lang="en-US" sz="2033">
                <a:solidFill>
                  <a:srgbClr val="FFFFFF">
                    <a:alpha val="60000"/>
                  </a:srgbClr>
                </a:solidFill>
                <a:latin typeface="Helvetica"/>
                <a:ea typeface="Helvetica"/>
                <a:cs typeface="Helvetica"/>
                <a:sym typeface="Helvetica"/>
              </a:rPr>
              <a:t>2024-03-28</a:t>
            </a:r>
          </a:p>
        </p:txBody>
      </p:sp>
      <p:sp>
        <p:nvSpPr>
          <p:cNvPr name="TextBox 22" id="22"/>
          <p:cNvSpPr txBox="true"/>
          <p:nvPr/>
        </p:nvSpPr>
        <p:spPr>
          <a:xfrm rot="0">
            <a:off x="1200150" y="4431686"/>
            <a:ext cx="5002861" cy="1611376"/>
          </a:xfrm>
          <a:prstGeom prst="rect">
            <a:avLst/>
          </a:prstGeom>
        </p:spPr>
        <p:txBody>
          <a:bodyPr anchor="t" rtlCol="false" tIns="0" lIns="0" bIns="0" rIns="0">
            <a:spAutoFit/>
          </a:bodyPr>
          <a:lstStyle/>
          <a:p>
            <a:pPr algn="r">
              <a:lnSpc>
                <a:spcPts val="4172"/>
              </a:lnSpc>
              <a:spcBef>
                <a:spcPct val="0"/>
              </a:spcBef>
            </a:pPr>
            <a:r>
              <a:rPr lang="en-US" sz="2800" spc="280">
                <a:solidFill>
                  <a:srgbClr val="FFFFFF"/>
                </a:solidFill>
                <a:latin typeface="Agrandir"/>
                <a:ea typeface="Agrandir"/>
                <a:cs typeface="Agrandir"/>
                <a:sym typeface="Agrandir"/>
              </a:rPr>
              <a:t>Harnessing Sentiments for Bitcoin Investment Strategy</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24697" y="-34834"/>
            <a:ext cx="18349928" cy="10321834"/>
          </a:xfrm>
          <a:custGeom>
            <a:avLst/>
            <a:gdLst/>
            <a:ahLst/>
            <a:cxnLst/>
            <a:rect r="r" b="b" t="t" l="l"/>
            <a:pathLst>
              <a:path h="10321834" w="18349928">
                <a:moveTo>
                  <a:pt x="0" y="0"/>
                </a:moveTo>
                <a:lnTo>
                  <a:pt x="18349927" y="0"/>
                </a:lnTo>
                <a:lnTo>
                  <a:pt x="18349927" y="10321834"/>
                </a:lnTo>
                <a:lnTo>
                  <a:pt x="0" y="10321834"/>
                </a:lnTo>
                <a:lnTo>
                  <a:pt x="0" y="0"/>
                </a:lnTo>
                <a:close/>
              </a:path>
            </a:pathLst>
          </a:custGeom>
          <a:blipFill>
            <a:blip r:embed="rId2">
              <a:alphaModFix amt="20999"/>
            </a:blip>
            <a:stretch>
              <a:fillRect l="0" t="0" r="0" b="0"/>
            </a:stretch>
          </a:blipFill>
        </p:spPr>
      </p:sp>
      <p:sp>
        <p:nvSpPr>
          <p:cNvPr name="TextBox 3" id="3"/>
          <p:cNvSpPr txBox="true"/>
          <p:nvPr/>
        </p:nvSpPr>
        <p:spPr>
          <a:xfrm rot="0">
            <a:off x="789734" y="5593573"/>
            <a:ext cx="9787228" cy="2625095"/>
          </a:xfrm>
          <a:prstGeom prst="rect">
            <a:avLst/>
          </a:prstGeom>
        </p:spPr>
        <p:txBody>
          <a:bodyPr anchor="t" rtlCol="false" tIns="0" lIns="0" bIns="0" rIns="0">
            <a:spAutoFit/>
          </a:bodyPr>
          <a:lstStyle/>
          <a:p>
            <a:pPr algn="l" marL="0" indent="0" lvl="0">
              <a:lnSpc>
                <a:spcPts val="9180"/>
              </a:lnSpc>
            </a:pPr>
            <a:r>
              <a:rPr lang="en-US" sz="9000">
                <a:solidFill>
                  <a:srgbClr val="E65F02"/>
                </a:solidFill>
                <a:latin typeface="Agrandir Medium"/>
                <a:ea typeface="Agrandir Medium"/>
                <a:cs typeface="Agrandir Medium"/>
                <a:sym typeface="Agrandir Medium"/>
              </a:rPr>
              <a:t>Thank You For Attending</a:t>
            </a:r>
          </a:p>
        </p:txBody>
      </p:sp>
      <p:sp>
        <p:nvSpPr>
          <p:cNvPr name="Freeform 4" id="4"/>
          <p:cNvSpPr/>
          <p:nvPr/>
        </p:nvSpPr>
        <p:spPr>
          <a:xfrm flipH="false" flipV="false" rot="0">
            <a:off x="789734" y="1101492"/>
            <a:ext cx="704272" cy="609515"/>
          </a:xfrm>
          <a:custGeom>
            <a:avLst/>
            <a:gdLst/>
            <a:ahLst/>
            <a:cxnLst/>
            <a:rect r="r" b="b" t="t" l="l"/>
            <a:pathLst>
              <a:path h="609515" w="704272">
                <a:moveTo>
                  <a:pt x="0" y="0"/>
                </a:moveTo>
                <a:lnTo>
                  <a:pt x="704272" y="0"/>
                </a:lnTo>
                <a:lnTo>
                  <a:pt x="704272" y="609515"/>
                </a:lnTo>
                <a:lnTo>
                  <a:pt x="0" y="60951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5" id="5"/>
          <p:cNvSpPr txBox="true"/>
          <p:nvPr/>
        </p:nvSpPr>
        <p:spPr>
          <a:xfrm rot="0">
            <a:off x="1609469" y="1200862"/>
            <a:ext cx="2115026" cy="390974"/>
          </a:xfrm>
          <a:prstGeom prst="rect">
            <a:avLst/>
          </a:prstGeom>
        </p:spPr>
        <p:txBody>
          <a:bodyPr anchor="t" rtlCol="false" tIns="0" lIns="0" bIns="0" rIns="0">
            <a:spAutoFit/>
          </a:bodyPr>
          <a:lstStyle/>
          <a:p>
            <a:pPr algn="l" marL="0" indent="0" lvl="0">
              <a:lnSpc>
                <a:spcPts val="2491"/>
              </a:lnSpc>
            </a:pPr>
            <a:r>
              <a:rPr lang="en-US" sz="2350">
                <a:solidFill>
                  <a:srgbClr val="000000"/>
                </a:solidFill>
                <a:latin typeface="Agrandir Bold"/>
                <a:ea typeface="Agrandir Bold"/>
                <a:cs typeface="Agrandir Bold"/>
                <a:sym typeface="Agrandir Bold"/>
              </a:rPr>
              <a:t>Enique</a:t>
            </a:r>
          </a:p>
        </p:txBody>
      </p:sp>
      <p:sp>
        <p:nvSpPr>
          <p:cNvPr name="TextBox 6" id="6"/>
          <p:cNvSpPr txBox="true"/>
          <p:nvPr/>
        </p:nvSpPr>
        <p:spPr>
          <a:xfrm rot="0">
            <a:off x="16403020" y="747596"/>
            <a:ext cx="1408850" cy="590550"/>
          </a:xfrm>
          <a:prstGeom prst="rect">
            <a:avLst/>
          </a:prstGeom>
        </p:spPr>
        <p:txBody>
          <a:bodyPr anchor="t" rtlCol="false" tIns="0" lIns="0" bIns="0" rIns="0">
            <a:spAutoFit/>
          </a:bodyPr>
          <a:lstStyle/>
          <a:p>
            <a:pPr algn="r" marL="0" indent="0" lvl="0">
              <a:lnSpc>
                <a:spcPts val="4199"/>
              </a:lnSpc>
              <a:spcBef>
                <a:spcPct val="0"/>
              </a:spcBef>
            </a:pPr>
            <a:r>
              <a:rPr lang="en-US" sz="2999" spc="29">
                <a:solidFill>
                  <a:srgbClr val="E65F02">
                    <a:alpha val="80000"/>
                  </a:srgbClr>
                </a:solidFill>
                <a:latin typeface="Agrandir Medium"/>
                <a:ea typeface="Agrandir Medium"/>
                <a:cs typeface="Agrandir Medium"/>
                <a:sym typeface="Agrandir Medium"/>
              </a:rPr>
              <a:t>2024</a:t>
            </a:r>
          </a:p>
        </p:txBody>
      </p:sp>
      <p:sp>
        <p:nvSpPr>
          <p:cNvPr name="TextBox 7" id="7"/>
          <p:cNvSpPr txBox="true"/>
          <p:nvPr/>
        </p:nvSpPr>
        <p:spPr>
          <a:xfrm rot="0">
            <a:off x="15402533" y="1196657"/>
            <a:ext cx="2409337" cy="590550"/>
          </a:xfrm>
          <a:prstGeom prst="rect">
            <a:avLst/>
          </a:prstGeom>
        </p:spPr>
        <p:txBody>
          <a:bodyPr anchor="t" rtlCol="false" tIns="0" lIns="0" bIns="0" rIns="0">
            <a:spAutoFit/>
          </a:bodyPr>
          <a:lstStyle/>
          <a:p>
            <a:pPr algn="r" marL="0" indent="0" lvl="0">
              <a:lnSpc>
                <a:spcPts val="4199"/>
              </a:lnSpc>
              <a:spcBef>
                <a:spcPct val="0"/>
              </a:spcBef>
            </a:pPr>
            <a:r>
              <a:rPr lang="en-US" sz="2999" spc="29">
                <a:solidFill>
                  <a:srgbClr val="FFFFFF">
                    <a:alpha val="80000"/>
                  </a:srgbClr>
                </a:solidFill>
                <a:latin typeface="Agrandir Medium"/>
                <a:ea typeface="Agrandir Medium"/>
                <a:cs typeface="Agrandir Medium"/>
                <a:sym typeface="Agrandir Medium"/>
              </a:rPr>
              <a:t>CAPSTONE I</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10800000">
            <a:off x="2813049" y="0"/>
            <a:ext cx="15474951" cy="10287000"/>
            <a:chOff x="0" y="0"/>
            <a:chExt cx="4075707" cy="2709333"/>
          </a:xfrm>
        </p:grpSpPr>
        <p:sp>
          <p:nvSpPr>
            <p:cNvPr name="Freeform 3" id="3"/>
            <p:cNvSpPr/>
            <p:nvPr/>
          </p:nvSpPr>
          <p:spPr>
            <a:xfrm flipH="false" flipV="false" rot="0">
              <a:off x="0" y="0"/>
              <a:ext cx="4075707" cy="2709333"/>
            </a:xfrm>
            <a:custGeom>
              <a:avLst/>
              <a:gdLst/>
              <a:ahLst/>
              <a:cxnLst/>
              <a:rect r="r" b="b" t="t" l="l"/>
              <a:pathLst>
                <a:path h="2709333" w="4075707">
                  <a:moveTo>
                    <a:pt x="0" y="0"/>
                  </a:moveTo>
                  <a:lnTo>
                    <a:pt x="4075707" y="0"/>
                  </a:lnTo>
                  <a:lnTo>
                    <a:pt x="4075707" y="2709333"/>
                  </a:lnTo>
                  <a:lnTo>
                    <a:pt x="0" y="2709333"/>
                  </a:lnTo>
                  <a:close/>
                </a:path>
              </a:pathLst>
            </a:custGeom>
            <a:gradFill rotWithShape="true">
              <a:gsLst>
                <a:gs pos="0">
                  <a:srgbClr val="FFA813">
                    <a:alpha val="79000"/>
                  </a:srgbClr>
                </a:gs>
                <a:gs pos="50000">
                  <a:srgbClr val="EB5E06">
                    <a:alpha val="79000"/>
                  </a:srgbClr>
                </a:gs>
                <a:gs pos="100000">
                  <a:srgbClr val="000000">
                    <a:alpha val="79000"/>
                  </a:srgbClr>
                </a:gs>
              </a:gsLst>
              <a:lin ang="5400000"/>
            </a:gradFill>
          </p:spPr>
        </p:sp>
        <p:sp>
          <p:nvSpPr>
            <p:cNvPr name="TextBox 4" id="4"/>
            <p:cNvSpPr txBox="true"/>
            <p:nvPr/>
          </p:nvSpPr>
          <p:spPr>
            <a:xfrm>
              <a:off x="0" y="-38100"/>
              <a:ext cx="4075707" cy="2747433"/>
            </a:xfrm>
            <a:prstGeom prst="rect">
              <a:avLst/>
            </a:prstGeom>
          </p:spPr>
          <p:txBody>
            <a:bodyPr anchor="ctr" rtlCol="false" tIns="50800" lIns="50800" bIns="50800" rIns="50800"/>
            <a:lstStyle/>
            <a:p>
              <a:pPr algn="ctr">
                <a:lnSpc>
                  <a:spcPts val="2659"/>
                </a:lnSpc>
                <a:spcBef>
                  <a:spcPct val="0"/>
                </a:spcBef>
              </a:pPr>
            </a:p>
          </p:txBody>
        </p:sp>
      </p:grpSp>
      <p:sp>
        <p:nvSpPr>
          <p:cNvPr name="TextBox 5" id="5"/>
          <p:cNvSpPr txBox="true"/>
          <p:nvPr/>
        </p:nvSpPr>
        <p:spPr>
          <a:xfrm rot="0">
            <a:off x="1569594" y="1652009"/>
            <a:ext cx="4112163" cy="1347096"/>
          </a:xfrm>
          <a:prstGeom prst="rect">
            <a:avLst/>
          </a:prstGeom>
        </p:spPr>
        <p:txBody>
          <a:bodyPr anchor="t" rtlCol="false" tIns="0" lIns="0" bIns="0" rIns="0">
            <a:spAutoFit/>
          </a:bodyPr>
          <a:lstStyle/>
          <a:p>
            <a:pPr algn="just">
              <a:lnSpc>
                <a:spcPts val="9424"/>
              </a:lnSpc>
            </a:pPr>
            <a:r>
              <a:rPr lang="en-US" sz="6731">
                <a:solidFill>
                  <a:srgbClr val="FFFFFF"/>
                </a:solidFill>
                <a:latin typeface="Agrandir"/>
                <a:ea typeface="Agrandir"/>
                <a:cs typeface="Agrandir"/>
                <a:sym typeface="Agrandir"/>
              </a:rPr>
              <a:t>Our Team</a:t>
            </a:r>
          </a:p>
        </p:txBody>
      </p:sp>
      <p:sp>
        <p:nvSpPr>
          <p:cNvPr name="Freeform 6" id="6"/>
          <p:cNvSpPr/>
          <p:nvPr/>
        </p:nvSpPr>
        <p:spPr>
          <a:xfrm flipH="false" flipV="false" rot="0">
            <a:off x="536220" y="114850"/>
            <a:ext cx="2852674" cy="3336461"/>
          </a:xfrm>
          <a:custGeom>
            <a:avLst/>
            <a:gdLst/>
            <a:ahLst/>
            <a:cxnLst/>
            <a:rect r="r" b="b" t="t" l="l"/>
            <a:pathLst>
              <a:path h="3336461" w="2852674">
                <a:moveTo>
                  <a:pt x="0" y="0"/>
                </a:moveTo>
                <a:lnTo>
                  <a:pt x="2852674" y="0"/>
                </a:lnTo>
                <a:lnTo>
                  <a:pt x="2852674" y="3336461"/>
                </a:lnTo>
                <a:lnTo>
                  <a:pt x="0" y="3336461"/>
                </a:lnTo>
                <a:lnTo>
                  <a:pt x="0" y="0"/>
                </a:lnTo>
                <a:close/>
              </a:path>
            </a:pathLst>
          </a:custGeom>
          <a:blipFill>
            <a:blip r:embed="rId2">
              <a:alphaModFix amt="80000"/>
            </a:blip>
            <a:stretch>
              <a:fillRect l="0" t="0" r="0" b="0"/>
            </a:stretch>
          </a:blipFill>
        </p:spPr>
      </p:sp>
      <p:sp>
        <p:nvSpPr>
          <p:cNvPr name="Freeform 7" id="7"/>
          <p:cNvSpPr/>
          <p:nvPr/>
        </p:nvSpPr>
        <p:spPr>
          <a:xfrm flipH="false" flipV="false" rot="0">
            <a:off x="8479212" y="2921116"/>
            <a:ext cx="4217089" cy="5484227"/>
          </a:xfrm>
          <a:custGeom>
            <a:avLst/>
            <a:gdLst/>
            <a:ahLst/>
            <a:cxnLst/>
            <a:rect r="r" b="b" t="t" l="l"/>
            <a:pathLst>
              <a:path h="5484227" w="4217089">
                <a:moveTo>
                  <a:pt x="0" y="0"/>
                </a:moveTo>
                <a:lnTo>
                  <a:pt x="4217088" y="0"/>
                </a:lnTo>
                <a:lnTo>
                  <a:pt x="4217088" y="5484227"/>
                </a:lnTo>
                <a:lnTo>
                  <a:pt x="0" y="5484227"/>
                </a:lnTo>
                <a:lnTo>
                  <a:pt x="0" y="0"/>
                </a:lnTo>
                <a:close/>
              </a:path>
            </a:pathLst>
          </a:custGeom>
          <a:blipFill>
            <a:blip r:embed="rId3"/>
            <a:stretch>
              <a:fillRect l="-14360" t="0" r="0" b="0"/>
            </a:stretch>
          </a:blipFill>
        </p:spPr>
      </p:sp>
      <p:sp>
        <p:nvSpPr>
          <p:cNvPr name="Freeform 8" id="8"/>
          <p:cNvSpPr/>
          <p:nvPr/>
        </p:nvSpPr>
        <p:spPr>
          <a:xfrm flipH="false" flipV="false" rot="0">
            <a:off x="3725200" y="2921116"/>
            <a:ext cx="3915811" cy="5484227"/>
          </a:xfrm>
          <a:custGeom>
            <a:avLst/>
            <a:gdLst/>
            <a:ahLst/>
            <a:cxnLst/>
            <a:rect r="r" b="b" t="t" l="l"/>
            <a:pathLst>
              <a:path h="5484227" w="3915811">
                <a:moveTo>
                  <a:pt x="0" y="0"/>
                </a:moveTo>
                <a:lnTo>
                  <a:pt x="3915812" y="0"/>
                </a:lnTo>
                <a:lnTo>
                  <a:pt x="3915812" y="5484227"/>
                </a:lnTo>
                <a:lnTo>
                  <a:pt x="0" y="5484227"/>
                </a:lnTo>
                <a:lnTo>
                  <a:pt x="0" y="0"/>
                </a:lnTo>
                <a:close/>
              </a:path>
            </a:pathLst>
          </a:custGeom>
          <a:blipFill>
            <a:blip r:embed="rId4"/>
            <a:stretch>
              <a:fillRect l="0" t="0" r="0" b="0"/>
            </a:stretch>
          </a:blipFill>
        </p:spPr>
      </p:sp>
      <p:sp>
        <p:nvSpPr>
          <p:cNvPr name="Freeform 9" id="9"/>
          <p:cNvSpPr/>
          <p:nvPr/>
        </p:nvSpPr>
        <p:spPr>
          <a:xfrm flipH="false" flipV="false" rot="0">
            <a:off x="13534500" y="2921116"/>
            <a:ext cx="3986564" cy="5484227"/>
          </a:xfrm>
          <a:custGeom>
            <a:avLst/>
            <a:gdLst/>
            <a:ahLst/>
            <a:cxnLst/>
            <a:rect r="r" b="b" t="t" l="l"/>
            <a:pathLst>
              <a:path h="5484227" w="3986564">
                <a:moveTo>
                  <a:pt x="0" y="0"/>
                </a:moveTo>
                <a:lnTo>
                  <a:pt x="3986564" y="0"/>
                </a:lnTo>
                <a:lnTo>
                  <a:pt x="3986564" y="5484227"/>
                </a:lnTo>
                <a:lnTo>
                  <a:pt x="0" y="5484227"/>
                </a:lnTo>
                <a:lnTo>
                  <a:pt x="0" y="0"/>
                </a:lnTo>
                <a:close/>
              </a:path>
            </a:pathLst>
          </a:custGeom>
          <a:blipFill>
            <a:blip r:embed="rId5"/>
            <a:stretch>
              <a:fillRect l="-1406" t="-1455" r="0" b="-1455"/>
            </a:stretch>
          </a:blipFill>
        </p:spPr>
      </p:sp>
      <p:sp>
        <p:nvSpPr>
          <p:cNvPr name="TextBox 10" id="10"/>
          <p:cNvSpPr txBox="true"/>
          <p:nvPr/>
        </p:nvSpPr>
        <p:spPr>
          <a:xfrm rot="0">
            <a:off x="4305046" y="9288458"/>
            <a:ext cx="3018849" cy="455815"/>
          </a:xfrm>
          <a:prstGeom prst="rect">
            <a:avLst/>
          </a:prstGeom>
        </p:spPr>
        <p:txBody>
          <a:bodyPr anchor="t" rtlCol="false" tIns="0" lIns="0" bIns="0" rIns="0">
            <a:spAutoFit/>
          </a:bodyPr>
          <a:lstStyle/>
          <a:p>
            <a:pPr algn="l" marL="0" indent="0" lvl="0">
              <a:lnSpc>
                <a:spcPts val="3614"/>
              </a:lnSpc>
            </a:pPr>
            <a:r>
              <a:rPr lang="en-US" sz="2190" u="sng">
                <a:solidFill>
                  <a:srgbClr val="FFFFFF"/>
                </a:solidFill>
                <a:latin typeface="Helvetica"/>
                <a:ea typeface="Helvetica"/>
                <a:cs typeface="Helvetica"/>
                <a:sym typeface="Helvetica"/>
                <a:hlinkClick r:id="rId6" tooltip="mailto:ahan92@uchicago.edu"/>
              </a:rPr>
              <a:t>ahan92@uchicago.edu</a:t>
            </a:r>
          </a:p>
        </p:txBody>
      </p:sp>
      <p:sp>
        <p:nvSpPr>
          <p:cNvPr name="TextBox 11" id="11"/>
          <p:cNvSpPr txBox="true"/>
          <p:nvPr/>
        </p:nvSpPr>
        <p:spPr>
          <a:xfrm rot="0">
            <a:off x="9289403" y="9288458"/>
            <a:ext cx="2860250" cy="455815"/>
          </a:xfrm>
          <a:prstGeom prst="rect">
            <a:avLst/>
          </a:prstGeom>
        </p:spPr>
        <p:txBody>
          <a:bodyPr anchor="t" rtlCol="false" tIns="0" lIns="0" bIns="0" rIns="0">
            <a:spAutoFit/>
          </a:bodyPr>
          <a:lstStyle/>
          <a:p>
            <a:pPr algn="l" marL="0" indent="0" lvl="0">
              <a:lnSpc>
                <a:spcPts val="3614"/>
              </a:lnSpc>
            </a:pPr>
            <a:r>
              <a:rPr lang="en-US" sz="2190" u="sng">
                <a:solidFill>
                  <a:srgbClr val="FFFFFF"/>
                </a:solidFill>
                <a:latin typeface="Helvetica"/>
                <a:ea typeface="Helvetica"/>
                <a:cs typeface="Helvetica"/>
                <a:sym typeface="Helvetica"/>
                <a:hlinkClick r:id="rId7" tooltip="mailto:airc@uchicago.edu"/>
              </a:rPr>
              <a:t>airc@uchicago.edu</a:t>
            </a:r>
          </a:p>
        </p:txBody>
      </p:sp>
      <p:sp>
        <p:nvSpPr>
          <p:cNvPr name="TextBox 12" id="12"/>
          <p:cNvSpPr txBox="true"/>
          <p:nvPr/>
        </p:nvSpPr>
        <p:spPr>
          <a:xfrm rot="0">
            <a:off x="4543349" y="8625448"/>
            <a:ext cx="2389843" cy="632852"/>
          </a:xfrm>
          <a:prstGeom prst="rect">
            <a:avLst/>
          </a:prstGeom>
        </p:spPr>
        <p:txBody>
          <a:bodyPr anchor="t" rtlCol="false" tIns="0" lIns="0" bIns="0" rIns="0">
            <a:spAutoFit/>
          </a:bodyPr>
          <a:lstStyle/>
          <a:p>
            <a:pPr algn="l" marL="0" indent="0" lvl="0">
              <a:lnSpc>
                <a:spcPts val="5103"/>
              </a:lnSpc>
            </a:pPr>
            <a:r>
              <a:rPr lang="en-US" sz="3093" spc="201">
                <a:solidFill>
                  <a:srgbClr val="FFFFFF"/>
                </a:solidFill>
                <a:latin typeface="Helvetica Bold"/>
                <a:ea typeface="Helvetica Bold"/>
                <a:cs typeface="Helvetica Bold"/>
                <a:sym typeface="Helvetica Bold"/>
              </a:rPr>
              <a:t>ANNA HAN</a:t>
            </a:r>
          </a:p>
        </p:txBody>
      </p:sp>
      <p:sp>
        <p:nvSpPr>
          <p:cNvPr name="TextBox 13" id="13"/>
          <p:cNvSpPr txBox="true"/>
          <p:nvPr/>
        </p:nvSpPr>
        <p:spPr>
          <a:xfrm rot="0">
            <a:off x="9463869" y="8641837"/>
            <a:ext cx="2363835" cy="609600"/>
          </a:xfrm>
          <a:prstGeom prst="rect">
            <a:avLst/>
          </a:prstGeom>
        </p:spPr>
        <p:txBody>
          <a:bodyPr anchor="t" rtlCol="false" tIns="0" lIns="0" bIns="0" rIns="0">
            <a:spAutoFit/>
          </a:bodyPr>
          <a:lstStyle/>
          <a:p>
            <a:pPr algn="l" marL="0" indent="0" lvl="0">
              <a:lnSpc>
                <a:spcPts val="4950"/>
              </a:lnSpc>
            </a:pPr>
            <a:r>
              <a:rPr lang="en-US" sz="3000" spc="195">
                <a:solidFill>
                  <a:srgbClr val="FFFFFF"/>
                </a:solidFill>
                <a:latin typeface="Helvetica Bold"/>
                <a:ea typeface="Helvetica Bold"/>
                <a:cs typeface="Helvetica Bold"/>
                <a:sym typeface="Helvetica Bold"/>
              </a:rPr>
              <a:t>MU MIO</a:t>
            </a:r>
          </a:p>
        </p:txBody>
      </p:sp>
      <p:sp>
        <p:nvSpPr>
          <p:cNvPr name="TextBox 14" id="14"/>
          <p:cNvSpPr txBox="true"/>
          <p:nvPr/>
        </p:nvSpPr>
        <p:spPr>
          <a:xfrm rot="0">
            <a:off x="14115160" y="9288458"/>
            <a:ext cx="3255972" cy="455815"/>
          </a:xfrm>
          <a:prstGeom prst="rect">
            <a:avLst/>
          </a:prstGeom>
        </p:spPr>
        <p:txBody>
          <a:bodyPr anchor="t" rtlCol="false" tIns="0" lIns="0" bIns="0" rIns="0">
            <a:spAutoFit/>
          </a:bodyPr>
          <a:lstStyle/>
          <a:p>
            <a:pPr algn="l" marL="0" indent="0" lvl="0">
              <a:lnSpc>
                <a:spcPts val="3614"/>
              </a:lnSpc>
            </a:pPr>
            <a:r>
              <a:rPr lang="en-US" sz="2190" u="sng">
                <a:solidFill>
                  <a:srgbClr val="FFFFFF"/>
                </a:solidFill>
                <a:latin typeface="Helvetica"/>
                <a:ea typeface="Helvetica"/>
                <a:cs typeface="Helvetica"/>
                <a:sym typeface="Helvetica"/>
                <a:hlinkClick r:id="rId8" tooltip="mailto:estherxu@uchicago.edu"/>
              </a:rPr>
              <a:t>estherxu@uchicago.edu</a:t>
            </a:r>
          </a:p>
        </p:txBody>
      </p:sp>
      <p:sp>
        <p:nvSpPr>
          <p:cNvPr name="TextBox 15" id="15"/>
          <p:cNvSpPr txBox="true"/>
          <p:nvPr/>
        </p:nvSpPr>
        <p:spPr>
          <a:xfrm rot="0">
            <a:off x="14358381" y="8641837"/>
            <a:ext cx="2769530" cy="609600"/>
          </a:xfrm>
          <a:prstGeom prst="rect">
            <a:avLst/>
          </a:prstGeom>
        </p:spPr>
        <p:txBody>
          <a:bodyPr anchor="t" rtlCol="false" tIns="0" lIns="0" bIns="0" rIns="0">
            <a:spAutoFit/>
          </a:bodyPr>
          <a:lstStyle/>
          <a:p>
            <a:pPr algn="l" marL="0" indent="0" lvl="0">
              <a:lnSpc>
                <a:spcPts val="4950"/>
              </a:lnSpc>
            </a:pPr>
            <a:r>
              <a:rPr lang="en-US" sz="3000" spc="195">
                <a:solidFill>
                  <a:srgbClr val="FFFFFF"/>
                </a:solidFill>
                <a:latin typeface="Helvetica Bold"/>
                <a:ea typeface="Helvetica Bold"/>
                <a:cs typeface="Helvetica Bold"/>
                <a:sym typeface="Helvetica Bold"/>
              </a:rPr>
              <a:t>ESTHER XU</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3575783" y="8029004"/>
            <a:ext cx="25439566" cy="4515991"/>
          </a:xfrm>
          <a:custGeom>
            <a:avLst/>
            <a:gdLst/>
            <a:ahLst/>
            <a:cxnLst/>
            <a:rect r="r" b="b" t="t" l="l"/>
            <a:pathLst>
              <a:path h="4515991" w="25439566">
                <a:moveTo>
                  <a:pt x="0" y="0"/>
                </a:moveTo>
                <a:lnTo>
                  <a:pt x="25439566" y="0"/>
                </a:lnTo>
                <a:lnTo>
                  <a:pt x="25439566" y="4515992"/>
                </a:lnTo>
                <a:lnTo>
                  <a:pt x="0" y="4515992"/>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0" r="-628" b="0"/>
            </a:stretch>
          </a:blipFill>
        </p:spPr>
      </p:sp>
      <p:sp>
        <p:nvSpPr>
          <p:cNvPr name="AutoShape 3" id="3"/>
          <p:cNvSpPr/>
          <p:nvPr/>
        </p:nvSpPr>
        <p:spPr>
          <a:xfrm rot="0">
            <a:off x="1028700" y="3201382"/>
            <a:ext cx="16230600" cy="0"/>
          </a:xfrm>
          <a:prstGeom prst="line">
            <a:avLst/>
          </a:prstGeom>
          <a:ln cap="flat" w="9525">
            <a:solidFill>
              <a:srgbClr val="BDC2C5"/>
            </a:solidFill>
            <a:prstDash val="solid"/>
            <a:headEnd type="none" len="sm" w="sm"/>
            <a:tailEnd type="none" len="sm" w="sm"/>
          </a:ln>
        </p:spPr>
      </p:sp>
      <p:grpSp>
        <p:nvGrpSpPr>
          <p:cNvPr name="Group 4" id="4"/>
          <p:cNvGrpSpPr/>
          <p:nvPr/>
        </p:nvGrpSpPr>
        <p:grpSpPr>
          <a:xfrm rot="0">
            <a:off x="1028700" y="1028700"/>
            <a:ext cx="8890288" cy="1556385"/>
            <a:chOff x="0" y="0"/>
            <a:chExt cx="11853717" cy="2075180"/>
          </a:xfrm>
        </p:grpSpPr>
        <p:sp>
          <p:nvSpPr>
            <p:cNvPr name="TextBox 5" id="5"/>
            <p:cNvSpPr txBox="true"/>
            <p:nvPr/>
          </p:nvSpPr>
          <p:spPr>
            <a:xfrm rot="0">
              <a:off x="0" y="-200025"/>
              <a:ext cx="11853717" cy="1622425"/>
            </a:xfrm>
            <a:prstGeom prst="rect">
              <a:avLst/>
            </a:prstGeom>
          </p:spPr>
          <p:txBody>
            <a:bodyPr anchor="t" rtlCol="false" tIns="0" lIns="0" bIns="0" rIns="0">
              <a:spAutoFit/>
            </a:bodyPr>
            <a:lstStyle/>
            <a:p>
              <a:pPr algn="l" marL="0" indent="0" lvl="0">
                <a:lnSpc>
                  <a:spcPts val="8400"/>
                </a:lnSpc>
                <a:spcBef>
                  <a:spcPct val="0"/>
                </a:spcBef>
              </a:pPr>
              <a:r>
                <a:rPr lang="en-US" sz="7000">
                  <a:solidFill>
                    <a:srgbClr val="FFFFFF"/>
                  </a:solidFill>
                  <a:latin typeface="Agrandir Bold"/>
                  <a:ea typeface="Agrandir Bold"/>
                  <a:cs typeface="Agrandir Bold"/>
                  <a:sym typeface="Agrandir Bold"/>
                </a:rPr>
                <a:t>Agenda</a:t>
              </a:r>
            </a:p>
          </p:txBody>
        </p:sp>
        <p:sp>
          <p:nvSpPr>
            <p:cNvPr name="TextBox 6" id="6"/>
            <p:cNvSpPr txBox="true"/>
            <p:nvPr/>
          </p:nvSpPr>
          <p:spPr>
            <a:xfrm rot="0">
              <a:off x="0" y="1500082"/>
              <a:ext cx="11853717" cy="575098"/>
            </a:xfrm>
            <a:prstGeom prst="rect">
              <a:avLst/>
            </a:prstGeom>
          </p:spPr>
          <p:txBody>
            <a:bodyPr anchor="t" rtlCol="false" tIns="0" lIns="0" bIns="0" rIns="0">
              <a:spAutoFit/>
            </a:bodyPr>
            <a:lstStyle/>
            <a:p>
              <a:pPr algn="l" marL="0" indent="0" lvl="0">
                <a:lnSpc>
                  <a:spcPts val="3380"/>
                </a:lnSpc>
                <a:spcBef>
                  <a:spcPct val="0"/>
                </a:spcBef>
              </a:pPr>
            </a:p>
          </p:txBody>
        </p:sp>
      </p:grpSp>
      <p:sp>
        <p:nvSpPr>
          <p:cNvPr name="TextBox 7" id="7"/>
          <p:cNvSpPr txBox="true"/>
          <p:nvPr/>
        </p:nvSpPr>
        <p:spPr>
          <a:xfrm rot="0">
            <a:off x="1933248" y="4263051"/>
            <a:ext cx="5723398" cy="566364"/>
          </a:xfrm>
          <a:prstGeom prst="rect">
            <a:avLst/>
          </a:prstGeom>
        </p:spPr>
        <p:txBody>
          <a:bodyPr anchor="t" rtlCol="false" tIns="0" lIns="0" bIns="0" rIns="0">
            <a:spAutoFit/>
          </a:bodyPr>
          <a:lstStyle/>
          <a:p>
            <a:pPr algn="l">
              <a:lnSpc>
                <a:spcPts val="4480"/>
              </a:lnSpc>
            </a:pPr>
            <a:r>
              <a:rPr lang="en-US" sz="3200">
                <a:solidFill>
                  <a:srgbClr val="FFFFFF"/>
                </a:solidFill>
                <a:latin typeface="Helvetica"/>
                <a:ea typeface="Helvetica"/>
                <a:cs typeface="Helvetica"/>
                <a:sym typeface="Helvetica"/>
              </a:rPr>
              <a:t>Overview</a:t>
            </a:r>
          </a:p>
        </p:txBody>
      </p:sp>
      <p:sp>
        <p:nvSpPr>
          <p:cNvPr name="TextBox 8" id="8"/>
          <p:cNvSpPr txBox="true"/>
          <p:nvPr/>
        </p:nvSpPr>
        <p:spPr>
          <a:xfrm rot="0">
            <a:off x="1933248" y="5207329"/>
            <a:ext cx="5723398" cy="566420"/>
          </a:xfrm>
          <a:prstGeom prst="rect">
            <a:avLst/>
          </a:prstGeom>
        </p:spPr>
        <p:txBody>
          <a:bodyPr anchor="t" rtlCol="false" tIns="0" lIns="0" bIns="0" rIns="0">
            <a:spAutoFit/>
          </a:bodyPr>
          <a:lstStyle/>
          <a:p>
            <a:pPr algn="l">
              <a:lnSpc>
                <a:spcPts val="4480"/>
              </a:lnSpc>
            </a:pPr>
            <a:r>
              <a:rPr lang="en-US" sz="3200">
                <a:solidFill>
                  <a:srgbClr val="FFFFFF"/>
                </a:solidFill>
                <a:latin typeface="Helvetica"/>
                <a:ea typeface="Helvetica"/>
                <a:cs typeface="Helvetica"/>
                <a:sym typeface="Helvetica"/>
              </a:rPr>
              <a:t>As-Is Scenario Map</a:t>
            </a:r>
          </a:p>
        </p:txBody>
      </p:sp>
      <p:sp>
        <p:nvSpPr>
          <p:cNvPr name="TextBox 9" id="9"/>
          <p:cNvSpPr txBox="true"/>
          <p:nvPr/>
        </p:nvSpPr>
        <p:spPr>
          <a:xfrm rot="0">
            <a:off x="10048548" y="4263051"/>
            <a:ext cx="5723398" cy="566420"/>
          </a:xfrm>
          <a:prstGeom prst="rect">
            <a:avLst/>
          </a:prstGeom>
        </p:spPr>
        <p:txBody>
          <a:bodyPr anchor="t" rtlCol="false" tIns="0" lIns="0" bIns="0" rIns="0">
            <a:spAutoFit/>
          </a:bodyPr>
          <a:lstStyle/>
          <a:p>
            <a:pPr algn="l">
              <a:lnSpc>
                <a:spcPts val="4480"/>
              </a:lnSpc>
            </a:pPr>
            <a:r>
              <a:rPr lang="en-US" sz="3200">
                <a:solidFill>
                  <a:srgbClr val="FFFFFF"/>
                </a:solidFill>
                <a:latin typeface="Helvetica"/>
                <a:ea typeface="Helvetica"/>
                <a:cs typeface="Helvetica"/>
                <a:sym typeface="Helvetica"/>
              </a:rPr>
              <a:t>Future State Scenarios</a:t>
            </a:r>
          </a:p>
        </p:txBody>
      </p:sp>
      <p:sp>
        <p:nvSpPr>
          <p:cNvPr name="TextBox 10" id="10"/>
          <p:cNvSpPr txBox="true"/>
          <p:nvPr/>
        </p:nvSpPr>
        <p:spPr>
          <a:xfrm rot="0">
            <a:off x="1933248" y="6229367"/>
            <a:ext cx="5723398" cy="566420"/>
          </a:xfrm>
          <a:prstGeom prst="rect">
            <a:avLst/>
          </a:prstGeom>
        </p:spPr>
        <p:txBody>
          <a:bodyPr anchor="t" rtlCol="false" tIns="0" lIns="0" bIns="0" rIns="0">
            <a:spAutoFit/>
          </a:bodyPr>
          <a:lstStyle/>
          <a:p>
            <a:pPr algn="l">
              <a:lnSpc>
                <a:spcPts val="4480"/>
              </a:lnSpc>
            </a:pPr>
            <a:r>
              <a:rPr lang="en-US" sz="3200">
                <a:solidFill>
                  <a:srgbClr val="FFFFFF"/>
                </a:solidFill>
                <a:latin typeface="Helvetica"/>
                <a:ea typeface="Helvetica"/>
                <a:cs typeface="Helvetica"/>
                <a:sym typeface="Helvetica"/>
              </a:rPr>
              <a:t>Identification of Big Ideas</a:t>
            </a:r>
          </a:p>
        </p:txBody>
      </p:sp>
      <p:sp>
        <p:nvSpPr>
          <p:cNvPr name="TextBox 11" id="11"/>
          <p:cNvSpPr txBox="true"/>
          <p:nvPr/>
        </p:nvSpPr>
        <p:spPr>
          <a:xfrm rot="0">
            <a:off x="10052338" y="5207329"/>
            <a:ext cx="5723398" cy="566420"/>
          </a:xfrm>
          <a:prstGeom prst="rect">
            <a:avLst/>
          </a:prstGeom>
        </p:spPr>
        <p:txBody>
          <a:bodyPr anchor="t" rtlCol="false" tIns="0" lIns="0" bIns="0" rIns="0">
            <a:spAutoFit/>
          </a:bodyPr>
          <a:lstStyle/>
          <a:p>
            <a:pPr algn="l">
              <a:lnSpc>
                <a:spcPts val="4480"/>
              </a:lnSpc>
            </a:pPr>
            <a:r>
              <a:rPr lang="en-US" sz="3200">
                <a:solidFill>
                  <a:srgbClr val="FFFFFF"/>
                </a:solidFill>
                <a:latin typeface="Helvetica"/>
                <a:ea typeface="Helvetica"/>
                <a:cs typeface="Helvetica"/>
                <a:sym typeface="Helvetica"/>
              </a:rPr>
              <a:t>Project Scope </a:t>
            </a:r>
          </a:p>
        </p:txBody>
      </p:sp>
      <p:sp>
        <p:nvSpPr>
          <p:cNvPr name="TextBox 12" id="12"/>
          <p:cNvSpPr txBox="true"/>
          <p:nvPr/>
        </p:nvSpPr>
        <p:spPr>
          <a:xfrm rot="0">
            <a:off x="1028700" y="4205901"/>
            <a:ext cx="774988" cy="623570"/>
          </a:xfrm>
          <a:prstGeom prst="rect">
            <a:avLst/>
          </a:prstGeom>
        </p:spPr>
        <p:txBody>
          <a:bodyPr anchor="t" rtlCol="false" tIns="0" lIns="0" bIns="0" rIns="0">
            <a:spAutoFit/>
          </a:bodyPr>
          <a:lstStyle/>
          <a:p>
            <a:pPr algn="l">
              <a:lnSpc>
                <a:spcPts val="4480"/>
              </a:lnSpc>
            </a:pPr>
            <a:r>
              <a:rPr lang="en-US" sz="3200">
                <a:solidFill>
                  <a:srgbClr val="E65F02"/>
                </a:solidFill>
                <a:latin typeface="Agrandir Medium"/>
                <a:ea typeface="Agrandir Medium"/>
                <a:cs typeface="Agrandir Medium"/>
                <a:sym typeface="Agrandir Medium"/>
              </a:rPr>
              <a:t>01</a:t>
            </a:r>
          </a:p>
        </p:txBody>
      </p:sp>
      <p:sp>
        <p:nvSpPr>
          <p:cNvPr name="TextBox 13" id="13"/>
          <p:cNvSpPr txBox="true"/>
          <p:nvPr/>
        </p:nvSpPr>
        <p:spPr>
          <a:xfrm rot="0">
            <a:off x="9144000" y="4205901"/>
            <a:ext cx="774988" cy="623570"/>
          </a:xfrm>
          <a:prstGeom prst="rect">
            <a:avLst/>
          </a:prstGeom>
        </p:spPr>
        <p:txBody>
          <a:bodyPr anchor="t" rtlCol="false" tIns="0" lIns="0" bIns="0" rIns="0">
            <a:spAutoFit/>
          </a:bodyPr>
          <a:lstStyle/>
          <a:p>
            <a:pPr algn="l">
              <a:lnSpc>
                <a:spcPts val="4480"/>
              </a:lnSpc>
            </a:pPr>
            <a:r>
              <a:rPr lang="en-US" sz="3200">
                <a:solidFill>
                  <a:srgbClr val="E65F02"/>
                </a:solidFill>
                <a:latin typeface="Agrandir Medium"/>
                <a:ea typeface="Agrandir Medium"/>
                <a:cs typeface="Agrandir Medium"/>
                <a:sym typeface="Agrandir Medium"/>
              </a:rPr>
              <a:t>04</a:t>
            </a:r>
          </a:p>
        </p:txBody>
      </p:sp>
      <p:sp>
        <p:nvSpPr>
          <p:cNvPr name="TextBox 14" id="14"/>
          <p:cNvSpPr txBox="true"/>
          <p:nvPr/>
        </p:nvSpPr>
        <p:spPr>
          <a:xfrm rot="0">
            <a:off x="1028700" y="5150179"/>
            <a:ext cx="774988" cy="623570"/>
          </a:xfrm>
          <a:prstGeom prst="rect">
            <a:avLst/>
          </a:prstGeom>
        </p:spPr>
        <p:txBody>
          <a:bodyPr anchor="t" rtlCol="false" tIns="0" lIns="0" bIns="0" rIns="0">
            <a:spAutoFit/>
          </a:bodyPr>
          <a:lstStyle/>
          <a:p>
            <a:pPr algn="l">
              <a:lnSpc>
                <a:spcPts val="4480"/>
              </a:lnSpc>
            </a:pPr>
            <a:r>
              <a:rPr lang="en-US" sz="3200">
                <a:solidFill>
                  <a:srgbClr val="E65F02"/>
                </a:solidFill>
                <a:latin typeface="Agrandir Medium"/>
                <a:ea typeface="Agrandir Medium"/>
                <a:cs typeface="Agrandir Medium"/>
                <a:sym typeface="Agrandir Medium"/>
              </a:rPr>
              <a:t>02</a:t>
            </a:r>
          </a:p>
        </p:txBody>
      </p:sp>
      <p:sp>
        <p:nvSpPr>
          <p:cNvPr name="TextBox 15" id="15"/>
          <p:cNvSpPr txBox="true"/>
          <p:nvPr/>
        </p:nvSpPr>
        <p:spPr>
          <a:xfrm rot="0">
            <a:off x="9144000" y="5150179"/>
            <a:ext cx="774988" cy="623570"/>
          </a:xfrm>
          <a:prstGeom prst="rect">
            <a:avLst/>
          </a:prstGeom>
        </p:spPr>
        <p:txBody>
          <a:bodyPr anchor="t" rtlCol="false" tIns="0" lIns="0" bIns="0" rIns="0">
            <a:spAutoFit/>
          </a:bodyPr>
          <a:lstStyle/>
          <a:p>
            <a:pPr algn="l">
              <a:lnSpc>
                <a:spcPts val="4480"/>
              </a:lnSpc>
            </a:pPr>
            <a:r>
              <a:rPr lang="en-US" sz="3200">
                <a:solidFill>
                  <a:srgbClr val="E65F02"/>
                </a:solidFill>
                <a:latin typeface="Agrandir Medium"/>
                <a:ea typeface="Agrandir Medium"/>
                <a:cs typeface="Agrandir Medium"/>
                <a:sym typeface="Agrandir Medium"/>
              </a:rPr>
              <a:t>05</a:t>
            </a:r>
          </a:p>
        </p:txBody>
      </p:sp>
      <p:sp>
        <p:nvSpPr>
          <p:cNvPr name="TextBox 16" id="16"/>
          <p:cNvSpPr txBox="true"/>
          <p:nvPr/>
        </p:nvSpPr>
        <p:spPr>
          <a:xfrm rot="0">
            <a:off x="1028700" y="6172217"/>
            <a:ext cx="774988" cy="623570"/>
          </a:xfrm>
          <a:prstGeom prst="rect">
            <a:avLst/>
          </a:prstGeom>
        </p:spPr>
        <p:txBody>
          <a:bodyPr anchor="t" rtlCol="false" tIns="0" lIns="0" bIns="0" rIns="0">
            <a:spAutoFit/>
          </a:bodyPr>
          <a:lstStyle/>
          <a:p>
            <a:pPr algn="l">
              <a:lnSpc>
                <a:spcPts val="4480"/>
              </a:lnSpc>
            </a:pPr>
            <a:r>
              <a:rPr lang="en-US" sz="3200">
                <a:solidFill>
                  <a:srgbClr val="E65F02"/>
                </a:solidFill>
                <a:latin typeface="Agrandir Medium"/>
                <a:ea typeface="Agrandir Medium"/>
                <a:cs typeface="Agrandir Medium"/>
                <a:sym typeface="Agrandir Medium"/>
              </a:rPr>
              <a:t>03</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95328">
            <a:off x="-139096" y="-251554"/>
            <a:ext cx="18566191" cy="10790107"/>
          </a:xfrm>
          <a:custGeom>
            <a:avLst/>
            <a:gdLst/>
            <a:ahLst/>
            <a:cxnLst/>
            <a:rect r="r" b="b" t="t" l="l"/>
            <a:pathLst>
              <a:path h="10790107" w="18566191">
                <a:moveTo>
                  <a:pt x="18280969" y="0"/>
                </a:moveTo>
                <a:lnTo>
                  <a:pt x="0" y="507062"/>
                </a:lnTo>
                <a:lnTo>
                  <a:pt x="285223" y="10790108"/>
                </a:lnTo>
                <a:lnTo>
                  <a:pt x="18566192" y="10283046"/>
                </a:lnTo>
                <a:lnTo>
                  <a:pt x="18280969" y="0"/>
                </a:lnTo>
                <a:close/>
              </a:path>
            </a:pathLst>
          </a:custGeom>
          <a:blipFill>
            <a:blip r:embed="rId2"/>
            <a:stretch>
              <a:fillRect l="-1469" t="-12147" r="-69259" b="-20782"/>
            </a:stretch>
          </a:blipFill>
        </p:spPr>
      </p:sp>
      <p:sp>
        <p:nvSpPr>
          <p:cNvPr name="AutoShape 3" id="3"/>
          <p:cNvSpPr/>
          <p:nvPr/>
        </p:nvSpPr>
        <p:spPr>
          <a:xfrm flipV="true">
            <a:off x="17558789" y="-272257"/>
            <a:ext cx="0" cy="10831514"/>
          </a:xfrm>
          <a:prstGeom prst="line">
            <a:avLst/>
          </a:prstGeom>
          <a:ln cap="flat" w="19050">
            <a:solidFill>
              <a:srgbClr val="FFFFFF">
                <a:alpha val="48627"/>
              </a:srgbClr>
            </a:solidFill>
            <a:prstDash val="solid"/>
            <a:headEnd type="none" len="sm" w="sm"/>
            <a:tailEnd type="none" len="sm" w="sm"/>
          </a:ln>
        </p:spPr>
      </p:sp>
      <p:sp>
        <p:nvSpPr>
          <p:cNvPr name="Freeform 4" id="4"/>
          <p:cNvSpPr/>
          <p:nvPr/>
        </p:nvSpPr>
        <p:spPr>
          <a:xfrm flipH="false" flipV="false" rot="0">
            <a:off x="-4541009" y="0"/>
            <a:ext cx="12484001" cy="10559257"/>
          </a:xfrm>
          <a:custGeom>
            <a:avLst/>
            <a:gdLst/>
            <a:ahLst/>
            <a:cxnLst/>
            <a:rect r="r" b="b" t="t" l="l"/>
            <a:pathLst>
              <a:path h="10559257" w="12484001">
                <a:moveTo>
                  <a:pt x="0" y="0"/>
                </a:moveTo>
                <a:lnTo>
                  <a:pt x="12484001" y="0"/>
                </a:lnTo>
                <a:lnTo>
                  <a:pt x="12484001" y="10559257"/>
                </a:lnTo>
                <a:lnTo>
                  <a:pt x="0" y="10559257"/>
                </a:lnTo>
                <a:lnTo>
                  <a:pt x="0" y="0"/>
                </a:lnTo>
                <a:close/>
              </a:path>
            </a:pathLst>
          </a:custGeom>
          <a:blipFill>
            <a:blip r:embed="rId3">
              <a:alphaModFix amt="50000"/>
            </a:blip>
            <a:stretch>
              <a:fillRect l="-7460" t="0" r="-19492" b="0"/>
            </a:stretch>
          </a:blipFill>
        </p:spPr>
      </p:sp>
      <p:grpSp>
        <p:nvGrpSpPr>
          <p:cNvPr name="Group 5" id="5"/>
          <p:cNvGrpSpPr/>
          <p:nvPr/>
        </p:nvGrpSpPr>
        <p:grpSpPr>
          <a:xfrm rot="0">
            <a:off x="7166897" y="594647"/>
            <a:ext cx="3134328" cy="3471925"/>
            <a:chOff x="0" y="0"/>
            <a:chExt cx="825502" cy="914416"/>
          </a:xfrm>
        </p:grpSpPr>
        <p:sp>
          <p:nvSpPr>
            <p:cNvPr name="Freeform 6" id="6"/>
            <p:cNvSpPr/>
            <p:nvPr/>
          </p:nvSpPr>
          <p:spPr>
            <a:xfrm flipH="false" flipV="false" rot="0">
              <a:off x="0" y="0"/>
              <a:ext cx="825502" cy="914416"/>
            </a:xfrm>
            <a:custGeom>
              <a:avLst/>
              <a:gdLst/>
              <a:ahLst/>
              <a:cxnLst/>
              <a:rect r="r" b="b" t="t" l="l"/>
              <a:pathLst>
                <a:path h="914416" w="825502">
                  <a:moveTo>
                    <a:pt x="0" y="0"/>
                  </a:moveTo>
                  <a:lnTo>
                    <a:pt x="825502" y="0"/>
                  </a:lnTo>
                  <a:lnTo>
                    <a:pt x="825502" y="914416"/>
                  </a:lnTo>
                  <a:lnTo>
                    <a:pt x="0" y="914416"/>
                  </a:lnTo>
                  <a:close/>
                </a:path>
              </a:pathLst>
            </a:custGeom>
            <a:gradFill rotWithShape="true">
              <a:gsLst>
                <a:gs pos="0">
                  <a:srgbClr val="FFA813">
                    <a:alpha val="72000"/>
                  </a:srgbClr>
                </a:gs>
                <a:gs pos="100000">
                  <a:srgbClr val="AB4C11">
                    <a:alpha val="72000"/>
                  </a:srgbClr>
                </a:gs>
              </a:gsLst>
              <a:lin ang="5400000"/>
            </a:gradFill>
          </p:spPr>
        </p:sp>
        <p:sp>
          <p:nvSpPr>
            <p:cNvPr name="TextBox 7" id="7"/>
            <p:cNvSpPr txBox="true"/>
            <p:nvPr/>
          </p:nvSpPr>
          <p:spPr>
            <a:xfrm>
              <a:off x="0" y="-85725"/>
              <a:ext cx="825502" cy="1000141"/>
            </a:xfrm>
            <a:prstGeom prst="rect">
              <a:avLst/>
            </a:prstGeom>
          </p:spPr>
          <p:txBody>
            <a:bodyPr anchor="ctr" rtlCol="false" tIns="50800" lIns="50800" bIns="50800" rIns="50800"/>
            <a:lstStyle/>
            <a:p>
              <a:pPr algn="ctr">
                <a:lnSpc>
                  <a:spcPts val="3578"/>
                </a:lnSpc>
              </a:pPr>
            </a:p>
          </p:txBody>
        </p:sp>
      </p:grpSp>
      <p:grpSp>
        <p:nvGrpSpPr>
          <p:cNvPr name="Group 8" id="8"/>
          <p:cNvGrpSpPr/>
          <p:nvPr/>
        </p:nvGrpSpPr>
        <p:grpSpPr>
          <a:xfrm rot="0">
            <a:off x="16067971" y="1028700"/>
            <a:ext cx="449407" cy="449407"/>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FFFFFF">
                <a:alpha val="49804"/>
              </a:srgbClr>
            </a:solidFill>
          </p:spPr>
        </p:sp>
        <p:sp>
          <p:nvSpPr>
            <p:cNvPr name="TextBox 10" id="10"/>
            <p:cNvSpPr txBox="true"/>
            <p:nvPr/>
          </p:nvSpPr>
          <p:spPr>
            <a:xfrm>
              <a:off x="0" y="-47625"/>
              <a:ext cx="812800" cy="860425"/>
            </a:xfrm>
            <a:prstGeom prst="rect">
              <a:avLst/>
            </a:prstGeom>
          </p:spPr>
          <p:txBody>
            <a:bodyPr anchor="ctr" rtlCol="false" tIns="50800" lIns="50800" bIns="50800" rIns="50800"/>
            <a:lstStyle/>
            <a:p>
              <a:pPr algn="ctr">
                <a:lnSpc>
                  <a:spcPts val="3267"/>
                </a:lnSpc>
              </a:pPr>
            </a:p>
          </p:txBody>
        </p:sp>
      </p:grpSp>
      <p:sp>
        <p:nvSpPr>
          <p:cNvPr name="Freeform 11" id="11"/>
          <p:cNvSpPr/>
          <p:nvPr/>
        </p:nvSpPr>
        <p:spPr>
          <a:xfrm flipH="false" flipV="false" rot="0">
            <a:off x="-1649271" y="3723582"/>
            <a:ext cx="6333750" cy="7269728"/>
          </a:xfrm>
          <a:custGeom>
            <a:avLst/>
            <a:gdLst/>
            <a:ahLst/>
            <a:cxnLst/>
            <a:rect r="r" b="b" t="t" l="l"/>
            <a:pathLst>
              <a:path h="7269728" w="6333750">
                <a:moveTo>
                  <a:pt x="0" y="0"/>
                </a:moveTo>
                <a:lnTo>
                  <a:pt x="6333750" y="0"/>
                </a:lnTo>
                <a:lnTo>
                  <a:pt x="6333750" y="7269728"/>
                </a:lnTo>
                <a:lnTo>
                  <a:pt x="0" y="7269728"/>
                </a:lnTo>
                <a:lnTo>
                  <a:pt x="0" y="0"/>
                </a:lnTo>
                <a:close/>
              </a:path>
            </a:pathLst>
          </a:custGeom>
          <a:blipFill>
            <a:blip r:embed="rId4">
              <a:alphaModFix amt="30000"/>
              <a:extLst>
                <a:ext uri="{96DAC541-7B7A-43D3-8B79-37D633B846F1}">
                  <asvg:svgBlip xmlns:asvg="http://schemas.microsoft.com/office/drawing/2016/SVG/main" r:embed="rId5"/>
                </a:ext>
              </a:extLst>
            </a:blip>
            <a:stretch>
              <a:fillRect l="0" t="0" r="0" b="0"/>
            </a:stretch>
          </a:blipFill>
        </p:spPr>
      </p:sp>
      <p:sp>
        <p:nvSpPr>
          <p:cNvPr name="TextBox 12" id="12"/>
          <p:cNvSpPr txBox="true"/>
          <p:nvPr/>
        </p:nvSpPr>
        <p:spPr>
          <a:xfrm rot="0">
            <a:off x="8762636" y="2216309"/>
            <a:ext cx="7228303" cy="812781"/>
          </a:xfrm>
          <a:prstGeom prst="rect">
            <a:avLst/>
          </a:prstGeom>
        </p:spPr>
        <p:txBody>
          <a:bodyPr anchor="t" rtlCol="false" tIns="0" lIns="0" bIns="0" rIns="0">
            <a:spAutoFit/>
          </a:bodyPr>
          <a:lstStyle/>
          <a:p>
            <a:pPr algn="l">
              <a:lnSpc>
                <a:spcPts val="5150"/>
              </a:lnSpc>
            </a:pPr>
            <a:r>
              <a:rPr lang="en-US" sz="5000">
                <a:solidFill>
                  <a:srgbClr val="FFFFFF"/>
                </a:solidFill>
                <a:latin typeface="Agrandir Bold"/>
                <a:ea typeface="Agrandir Bold"/>
                <a:cs typeface="Agrandir Bold"/>
                <a:sym typeface="Agrandir Bold"/>
              </a:rPr>
              <a:t>OVERVIEW</a:t>
            </a:r>
          </a:p>
        </p:txBody>
      </p:sp>
      <p:sp>
        <p:nvSpPr>
          <p:cNvPr name="TextBox 13" id="13"/>
          <p:cNvSpPr txBox="true"/>
          <p:nvPr/>
        </p:nvSpPr>
        <p:spPr>
          <a:xfrm rot="0">
            <a:off x="8811093" y="4439620"/>
            <a:ext cx="7481582" cy="4105275"/>
          </a:xfrm>
          <a:prstGeom prst="rect">
            <a:avLst/>
          </a:prstGeom>
        </p:spPr>
        <p:txBody>
          <a:bodyPr anchor="t" rtlCol="false" tIns="0" lIns="0" bIns="0" rIns="0">
            <a:spAutoFit/>
          </a:bodyPr>
          <a:lstStyle/>
          <a:p>
            <a:pPr algn="just">
              <a:lnSpc>
                <a:spcPts val="4124"/>
              </a:lnSpc>
            </a:pPr>
            <a:r>
              <a:rPr lang="en-US" sz="2499">
                <a:solidFill>
                  <a:srgbClr val="FFFFFF"/>
                </a:solidFill>
                <a:latin typeface="Helvetica"/>
                <a:ea typeface="Helvetica"/>
                <a:cs typeface="Helvetica"/>
                <a:sym typeface="Helvetica"/>
              </a:rPr>
              <a:t>Retail investors lack effective guidance on how to make short-term profits from Bitcoin relative to traditional investment assets.</a:t>
            </a:r>
          </a:p>
          <a:p>
            <a:pPr algn="just">
              <a:lnSpc>
                <a:spcPts val="4124"/>
              </a:lnSpc>
            </a:pPr>
          </a:p>
          <a:p>
            <a:pPr algn="just" marL="0" indent="0" lvl="0">
              <a:lnSpc>
                <a:spcPts val="4124"/>
              </a:lnSpc>
            </a:pPr>
            <a:r>
              <a:rPr lang="en-US" sz="2499">
                <a:solidFill>
                  <a:srgbClr val="FFFFFF"/>
                </a:solidFill>
                <a:latin typeface="Helvetica"/>
                <a:ea typeface="Helvetica"/>
                <a:cs typeface="Helvetica"/>
                <a:sym typeface="Helvetica"/>
              </a:rPr>
              <a:t>Bitcoin Financial Advisor services said need by extracting prediction signals from Reddit data and customizing recommendations to investors’ dynamic needs. </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7731391" y="101052"/>
            <a:ext cx="9743972" cy="9913596"/>
          </a:xfrm>
          <a:custGeom>
            <a:avLst/>
            <a:gdLst/>
            <a:ahLst/>
            <a:cxnLst/>
            <a:rect r="r" b="b" t="t" l="l"/>
            <a:pathLst>
              <a:path h="9913596" w="9743972">
                <a:moveTo>
                  <a:pt x="0" y="0"/>
                </a:moveTo>
                <a:lnTo>
                  <a:pt x="9743972" y="0"/>
                </a:lnTo>
                <a:lnTo>
                  <a:pt x="9743972" y="9913596"/>
                </a:lnTo>
                <a:lnTo>
                  <a:pt x="0" y="9913596"/>
                </a:lnTo>
                <a:lnTo>
                  <a:pt x="0" y="0"/>
                </a:lnTo>
                <a:close/>
              </a:path>
            </a:pathLst>
          </a:custGeom>
          <a:blipFill>
            <a:blip r:embed="rId3"/>
            <a:stretch>
              <a:fillRect l="0" t="0" r="0" b="0"/>
            </a:stretch>
          </a:blipFill>
        </p:spPr>
      </p:sp>
      <p:sp>
        <p:nvSpPr>
          <p:cNvPr name="TextBox 4" id="4"/>
          <p:cNvSpPr txBox="true"/>
          <p:nvPr/>
        </p:nvSpPr>
        <p:spPr>
          <a:xfrm rot="0">
            <a:off x="-655122" y="5019675"/>
            <a:ext cx="8113529" cy="761926"/>
          </a:xfrm>
          <a:prstGeom prst="rect">
            <a:avLst/>
          </a:prstGeom>
        </p:spPr>
        <p:txBody>
          <a:bodyPr anchor="t" rtlCol="false" tIns="0" lIns="0" bIns="0" rIns="0">
            <a:spAutoFit/>
          </a:bodyPr>
          <a:lstStyle/>
          <a:p>
            <a:pPr algn="ctr">
              <a:lnSpc>
                <a:spcPts val="5039"/>
              </a:lnSpc>
            </a:pPr>
            <a:r>
              <a:rPr lang="en-US" sz="4199" spc="449">
                <a:solidFill>
                  <a:srgbClr val="FFFFFF"/>
                </a:solidFill>
                <a:latin typeface="Agrandir Bold"/>
                <a:ea typeface="Agrandir Bold"/>
                <a:cs typeface="Agrandir Bold"/>
                <a:sym typeface="Agrandir Bold"/>
              </a:rPr>
              <a:t>PERSONA: JACK</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TextBox 3" id="3"/>
          <p:cNvSpPr txBox="true"/>
          <p:nvPr/>
        </p:nvSpPr>
        <p:spPr>
          <a:xfrm rot="0">
            <a:off x="5087236" y="415173"/>
            <a:ext cx="8113529" cy="762000"/>
          </a:xfrm>
          <a:prstGeom prst="rect">
            <a:avLst/>
          </a:prstGeom>
        </p:spPr>
        <p:txBody>
          <a:bodyPr anchor="t" rtlCol="false" tIns="0" lIns="0" bIns="0" rIns="0">
            <a:spAutoFit/>
          </a:bodyPr>
          <a:lstStyle/>
          <a:p>
            <a:pPr algn="ctr">
              <a:lnSpc>
                <a:spcPts val="5039"/>
              </a:lnSpc>
            </a:pPr>
            <a:r>
              <a:rPr lang="en-US" sz="4199" spc="449">
                <a:solidFill>
                  <a:srgbClr val="FFFFFF"/>
                </a:solidFill>
                <a:latin typeface="Agrandir Bold"/>
                <a:ea typeface="Agrandir Bold"/>
                <a:cs typeface="Agrandir Bold"/>
                <a:sym typeface="Agrandir Bold"/>
              </a:rPr>
              <a:t>AS-IS </a:t>
            </a:r>
            <a:r>
              <a:rPr lang="en-US" sz="4199" spc="449">
                <a:solidFill>
                  <a:srgbClr val="FFFFFF"/>
                </a:solidFill>
                <a:latin typeface="Agrandir Bold"/>
                <a:ea typeface="Agrandir Bold"/>
                <a:cs typeface="Agrandir Bold"/>
                <a:sym typeface="Agrandir Bold"/>
              </a:rPr>
              <a:t>Scenario Map</a:t>
            </a:r>
          </a:p>
        </p:txBody>
      </p:sp>
      <p:grpSp>
        <p:nvGrpSpPr>
          <p:cNvPr name="Group 4" id="4"/>
          <p:cNvGrpSpPr/>
          <p:nvPr/>
        </p:nvGrpSpPr>
        <p:grpSpPr>
          <a:xfrm rot="-10800000">
            <a:off x="1713866" y="2447640"/>
            <a:ext cx="15925050" cy="1923577"/>
            <a:chOff x="0" y="0"/>
            <a:chExt cx="3817973" cy="461171"/>
          </a:xfrm>
        </p:grpSpPr>
        <p:sp>
          <p:nvSpPr>
            <p:cNvPr name="Freeform 5" id="5"/>
            <p:cNvSpPr/>
            <p:nvPr/>
          </p:nvSpPr>
          <p:spPr>
            <a:xfrm flipH="false" flipV="false" rot="0">
              <a:off x="0" y="0"/>
              <a:ext cx="3817973" cy="461171"/>
            </a:xfrm>
            <a:custGeom>
              <a:avLst/>
              <a:gdLst/>
              <a:ahLst/>
              <a:cxnLst/>
              <a:rect r="r" b="b" t="t" l="l"/>
              <a:pathLst>
                <a:path h="461171" w="3817973">
                  <a:moveTo>
                    <a:pt x="0" y="0"/>
                  </a:moveTo>
                  <a:lnTo>
                    <a:pt x="3817973" y="0"/>
                  </a:lnTo>
                  <a:lnTo>
                    <a:pt x="3817973" y="461171"/>
                  </a:lnTo>
                  <a:lnTo>
                    <a:pt x="0" y="461171"/>
                  </a:lnTo>
                  <a:close/>
                </a:path>
              </a:pathLst>
            </a:custGeom>
            <a:solidFill>
              <a:srgbClr val="232428">
                <a:alpha val="49804"/>
              </a:srgbClr>
            </a:solidFill>
          </p:spPr>
        </p:sp>
        <p:sp>
          <p:nvSpPr>
            <p:cNvPr name="TextBox 6" id="6"/>
            <p:cNvSpPr txBox="true"/>
            <p:nvPr/>
          </p:nvSpPr>
          <p:spPr>
            <a:xfrm>
              <a:off x="0" y="-28575"/>
              <a:ext cx="3817973" cy="489746"/>
            </a:xfrm>
            <a:prstGeom prst="rect">
              <a:avLst/>
            </a:prstGeom>
          </p:spPr>
          <p:txBody>
            <a:bodyPr anchor="ctr" rtlCol="false" tIns="78478" lIns="78478" bIns="78478" rIns="78478"/>
            <a:lstStyle/>
            <a:p>
              <a:pPr algn="ctr">
                <a:lnSpc>
                  <a:spcPts val="1959"/>
                </a:lnSpc>
                <a:spcBef>
                  <a:spcPct val="0"/>
                </a:spcBef>
              </a:pPr>
            </a:p>
          </p:txBody>
        </p:sp>
      </p:grpSp>
      <p:grpSp>
        <p:nvGrpSpPr>
          <p:cNvPr name="Group 7" id="7"/>
          <p:cNvGrpSpPr/>
          <p:nvPr/>
        </p:nvGrpSpPr>
        <p:grpSpPr>
          <a:xfrm rot="0">
            <a:off x="570007" y="2447640"/>
            <a:ext cx="1923577" cy="1923577"/>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A0A4">
                <a:alpha val="49804"/>
              </a:srgbClr>
            </a:solidFill>
          </p:spPr>
        </p:sp>
        <p:sp>
          <p:nvSpPr>
            <p:cNvPr name="TextBox 9" id="9"/>
            <p:cNvSpPr txBox="true"/>
            <p:nvPr/>
          </p:nvSpPr>
          <p:spPr>
            <a:xfrm>
              <a:off x="76200" y="47625"/>
              <a:ext cx="660400" cy="688975"/>
            </a:xfrm>
            <a:prstGeom prst="rect">
              <a:avLst/>
            </a:prstGeom>
          </p:spPr>
          <p:txBody>
            <a:bodyPr anchor="ctr" rtlCol="false" tIns="93912" lIns="93912" bIns="93912" rIns="93912"/>
            <a:lstStyle/>
            <a:p>
              <a:pPr algn="ctr">
                <a:lnSpc>
                  <a:spcPts val="1960"/>
                </a:lnSpc>
              </a:pPr>
            </a:p>
          </p:txBody>
        </p:sp>
      </p:grpSp>
      <p:grpSp>
        <p:nvGrpSpPr>
          <p:cNvPr name="Group 10" id="10"/>
          <p:cNvGrpSpPr/>
          <p:nvPr/>
        </p:nvGrpSpPr>
        <p:grpSpPr>
          <a:xfrm rot="0">
            <a:off x="644138" y="2521771"/>
            <a:ext cx="1775314" cy="1775314"/>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21212">
                <a:alpha val="49804"/>
              </a:srgbClr>
            </a:solidFill>
          </p:spPr>
        </p:sp>
        <p:sp>
          <p:nvSpPr>
            <p:cNvPr name="TextBox 12" id="12"/>
            <p:cNvSpPr txBox="true"/>
            <p:nvPr/>
          </p:nvSpPr>
          <p:spPr>
            <a:xfrm>
              <a:off x="76200" y="47625"/>
              <a:ext cx="660400" cy="688975"/>
            </a:xfrm>
            <a:prstGeom prst="rect">
              <a:avLst/>
            </a:prstGeom>
          </p:spPr>
          <p:txBody>
            <a:bodyPr anchor="ctr" rtlCol="false" tIns="93912" lIns="93912" bIns="93912" rIns="93912"/>
            <a:lstStyle/>
            <a:p>
              <a:pPr algn="ctr">
                <a:lnSpc>
                  <a:spcPts val="1960"/>
                </a:lnSpc>
              </a:pPr>
            </a:p>
          </p:txBody>
        </p:sp>
      </p:grpSp>
      <p:sp>
        <p:nvSpPr>
          <p:cNvPr name="Freeform 13" id="13"/>
          <p:cNvSpPr/>
          <p:nvPr/>
        </p:nvSpPr>
        <p:spPr>
          <a:xfrm flipH="false" flipV="false" rot="0">
            <a:off x="994502" y="2828022"/>
            <a:ext cx="1110629" cy="1110629"/>
          </a:xfrm>
          <a:custGeom>
            <a:avLst/>
            <a:gdLst/>
            <a:ahLst/>
            <a:cxnLst/>
            <a:rect r="r" b="b" t="t" l="l"/>
            <a:pathLst>
              <a:path h="1110629" w="1110629">
                <a:moveTo>
                  <a:pt x="0" y="0"/>
                </a:moveTo>
                <a:lnTo>
                  <a:pt x="1110629" y="0"/>
                </a:lnTo>
                <a:lnTo>
                  <a:pt x="1110629" y="1110629"/>
                </a:lnTo>
                <a:lnTo>
                  <a:pt x="0" y="1110629"/>
                </a:lnTo>
                <a:lnTo>
                  <a:pt x="0" y="0"/>
                </a:lnTo>
                <a:close/>
              </a:path>
            </a:pathLst>
          </a:custGeom>
          <a:blipFill>
            <a:blip r:embed="rId3">
              <a:alphaModFix amt="50000"/>
              <a:extLst>
                <a:ext uri="{96DAC541-7B7A-43D3-8B79-37D633B846F1}">
                  <asvg:svgBlip xmlns:asvg="http://schemas.microsoft.com/office/drawing/2016/SVG/main" r:embed="rId4"/>
                </a:ext>
              </a:extLst>
            </a:blip>
            <a:stretch>
              <a:fillRect l="0" t="0" r="0" b="0"/>
            </a:stretch>
          </a:blipFill>
        </p:spPr>
      </p:sp>
      <p:grpSp>
        <p:nvGrpSpPr>
          <p:cNvPr name="Group 14" id="14"/>
          <p:cNvGrpSpPr/>
          <p:nvPr/>
        </p:nvGrpSpPr>
        <p:grpSpPr>
          <a:xfrm rot="-10800000">
            <a:off x="1713866" y="4890263"/>
            <a:ext cx="15925050" cy="1923577"/>
            <a:chOff x="0" y="0"/>
            <a:chExt cx="3817973" cy="461171"/>
          </a:xfrm>
        </p:grpSpPr>
        <p:sp>
          <p:nvSpPr>
            <p:cNvPr name="Freeform 15" id="15"/>
            <p:cNvSpPr/>
            <p:nvPr/>
          </p:nvSpPr>
          <p:spPr>
            <a:xfrm flipH="false" flipV="false" rot="0">
              <a:off x="0" y="0"/>
              <a:ext cx="3817973" cy="461171"/>
            </a:xfrm>
            <a:custGeom>
              <a:avLst/>
              <a:gdLst/>
              <a:ahLst/>
              <a:cxnLst/>
              <a:rect r="r" b="b" t="t" l="l"/>
              <a:pathLst>
                <a:path h="461171" w="3817973">
                  <a:moveTo>
                    <a:pt x="0" y="0"/>
                  </a:moveTo>
                  <a:lnTo>
                    <a:pt x="3817973" y="0"/>
                  </a:lnTo>
                  <a:lnTo>
                    <a:pt x="3817973" y="461171"/>
                  </a:lnTo>
                  <a:lnTo>
                    <a:pt x="0" y="461171"/>
                  </a:lnTo>
                  <a:close/>
                </a:path>
              </a:pathLst>
            </a:custGeom>
            <a:solidFill>
              <a:srgbClr val="232428">
                <a:alpha val="49804"/>
              </a:srgbClr>
            </a:solidFill>
          </p:spPr>
        </p:sp>
        <p:sp>
          <p:nvSpPr>
            <p:cNvPr name="TextBox 16" id="16"/>
            <p:cNvSpPr txBox="true"/>
            <p:nvPr/>
          </p:nvSpPr>
          <p:spPr>
            <a:xfrm>
              <a:off x="0" y="-38100"/>
              <a:ext cx="3817973" cy="499271"/>
            </a:xfrm>
            <a:prstGeom prst="rect">
              <a:avLst/>
            </a:prstGeom>
          </p:spPr>
          <p:txBody>
            <a:bodyPr anchor="ctr" rtlCol="false" tIns="78478" lIns="78478" bIns="78478" rIns="78478"/>
            <a:lstStyle/>
            <a:p>
              <a:pPr algn="ctr">
                <a:lnSpc>
                  <a:spcPts val="1959"/>
                </a:lnSpc>
                <a:spcBef>
                  <a:spcPct val="0"/>
                </a:spcBef>
              </a:pPr>
            </a:p>
          </p:txBody>
        </p:sp>
      </p:grpSp>
      <p:grpSp>
        <p:nvGrpSpPr>
          <p:cNvPr name="Group 17" id="17"/>
          <p:cNvGrpSpPr/>
          <p:nvPr/>
        </p:nvGrpSpPr>
        <p:grpSpPr>
          <a:xfrm rot="0">
            <a:off x="570007" y="4890263"/>
            <a:ext cx="1923577" cy="1923577"/>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A0A4">
                <a:alpha val="49804"/>
              </a:srgbClr>
            </a:solidFill>
          </p:spPr>
        </p:sp>
        <p:sp>
          <p:nvSpPr>
            <p:cNvPr name="TextBox 19" id="19"/>
            <p:cNvSpPr txBox="true"/>
            <p:nvPr/>
          </p:nvSpPr>
          <p:spPr>
            <a:xfrm>
              <a:off x="76200" y="47625"/>
              <a:ext cx="660400" cy="688975"/>
            </a:xfrm>
            <a:prstGeom prst="rect">
              <a:avLst/>
            </a:prstGeom>
          </p:spPr>
          <p:txBody>
            <a:bodyPr anchor="ctr" rtlCol="false" tIns="93912" lIns="93912" bIns="93912" rIns="93912"/>
            <a:lstStyle/>
            <a:p>
              <a:pPr algn="ctr">
                <a:lnSpc>
                  <a:spcPts val="1960"/>
                </a:lnSpc>
              </a:pPr>
            </a:p>
          </p:txBody>
        </p:sp>
      </p:grpSp>
      <p:grpSp>
        <p:nvGrpSpPr>
          <p:cNvPr name="Group 20" id="20"/>
          <p:cNvGrpSpPr/>
          <p:nvPr/>
        </p:nvGrpSpPr>
        <p:grpSpPr>
          <a:xfrm rot="0">
            <a:off x="644138" y="4964395"/>
            <a:ext cx="1775314" cy="1775314"/>
            <a:chOff x="0" y="0"/>
            <a:chExt cx="812800" cy="812800"/>
          </a:xfrm>
        </p:grpSpPr>
        <p:sp>
          <p:nvSpPr>
            <p:cNvPr name="Freeform 21" id="2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21212">
                <a:alpha val="49804"/>
              </a:srgbClr>
            </a:solidFill>
          </p:spPr>
        </p:sp>
        <p:sp>
          <p:nvSpPr>
            <p:cNvPr name="TextBox 22" id="22"/>
            <p:cNvSpPr txBox="true"/>
            <p:nvPr/>
          </p:nvSpPr>
          <p:spPr>
            <a:xfrm>
              <a:off x="76200" y="47625"/>
              <a:ext cx="660400" cy="688975"/>
            </a:xfrm>
            <a:prstGeom prst="rect">
              <a:avLst/>
            </a:prstGeom>
          </p:spPr>
          <p:txBody>
            <a:bodyPr anchor="ctr" rtlCol="false" tIns="93912" lIns="93912" bIns="93912" rIns="93912"/>
            <a:lstStyle/>
            <a:p>
              <a:pPr algn="ctr">
                <a:lnSpc>
                  <a:spcPts val="1960"/>
                </a:lnSpc>
              </a:pPr>
            </a:p>
          </p:txBody>
        </p:sp>
      </p:grpSp>
      <p:sp>
        <p:nvSpPr>
          <p:cNvPr name="Freeform 23" id="23"/>
          <p:cNvSpPr/>
          <p:nvPr/>
        </p:nvSpPr>
        <p:spPr>
          <a:xfrm flipH="false" flipV="false" rot="0">
            <a:off x="958459" y="5278716"/>
            <a:ext cx="1146672" cy="1146672"/>
          </a:xfrm>
          <a:custGeom>
            <a:avLst/>
            <a:gdLst/>
            <a:ahLst/>
            <a:cxnLst/>
            <a:rect r="r" b="b" t="t" l="l"/>
            <a:pathLst>
              <a:path h="1146672" w="1146672">
                <a:moveTo>
                  <a:pt x="0" y="0"/>
                </a:moveTo>
                <a:lnTo>
                  <a:pt x="1146672" y="0"/>
                </a:lnTo>
                <a:lnTo>
                  <a:pt x="1146672" y="1146671"/>
                </a:lnTo>
                <a:lnTo>
                  <a:pt x="0" y="1146671"/>
                </a:lnTo>
                <a:lnTo>
                  <a:pt x="0" y="0"/>
                </a:lnTo>
                <a:close/>
              </a:path>
            </a:pathLst>
          </a:custGeom>
          <a:blipFill>
            <a:blip r:embed="rId5">
              <a:alphaModFix amt="50000"/>
              <a:extLst>
                <a:ext uri="{96DAC541-7B7A-43D3-8B79-37D633B846F1}">
                  <asvg:svgBlip xmlns:asvg="http://schemas.microsoft.com/office/drawing/2016/SVG/main" r:embed="rId6"/>
                </a:ext>
              </a:extLst>
            </a:blip>
            <a:stretch>
              <a:fillRect l="0" t="0" r="0" b="0"/>
            </a:stretch>
          </a:blipFill>
        </p:spPr>
      </p:sp>
      <p:grpSp>
        <p:nvGrpSpPr>
          <p:cNvPr name="Group 24" id="24"/>
          <p:cNvGrpSpPr/>
          <p:nvPr/>
        </p:nvGrpSpPr>
        <p:grpSpPr>
          <a:xfrm rot="-10800000">
            <a:off x="1668424" y="7334723"/>
            <a:ext cx="15925050" cy="1923577"/>
            <a:chOff x="0" y="0"/>
            <a:chExt cx="3817973" cy="461171"/>
          </a:xfrm>
        </p:grpSpPr>
        <p:sp>
          <p:nvSpPr>
            <p:cNvPr name="Freeform 25" id="25"/>
            <p:cNvSpPr/>
            <p:nvPr/>
          </p:nvSpPr>
          <p:spPr>
            <a:xfrm flipH="false" flipV="false" rot="0">
              <a:off x="0" y="0"/>
              <a:ext cx="3817973" cy="461171"/>
            </a:xfrm>
            <a:custGeom>
              <a:avLst/>
              <a:gdLst/>
              <a:ahLst/>
              <a:cxnLst/>
              <a:rect r="r" b="b" t="t" l="l"/>
              <a:pathLst>
                <a:path h="461171" w="3817973">
                  <a:moveTo>
                    <a:pt x="0" y="0"/>
                  </a:moveTo>
                  <a:lnTo>
                    <a:pt x="3817973" y="0"/>
                  </a:lnTo>
                  <a:lnTo>
                    <a:pt x="3817973" y="461171"/>
                  </a:lnTo>
                  <a:lnTo>
                    <a:pt x="0" y="461171"/>
                  </a:lnTo>
                  <a:close/>
                </a:path>
              </a:pathLst>
            </a:custGeom>
            <a:solidFill>
              <a:srgbClr val="232428">
                <a:alpha val="49804"/>
              </a:srgbClr>
            </a:solidFill>
          </p:spPr>
        </p:sp>
        <p:sp>
          <p:nvSpPr>
            <p:cNvPr name="TextBox 26" id="26"/>
            <p:cNvSpPr txBox="true"/>
            <p:nvPr/>
          </p:nvSpPr>
          <p:spPr>
            <a:xfrm>
              <a:off x="0" y="-28575"/>
              <a:ext cx="3817973" cy="489746"/>
            </a:xfrm>
            <a:prstGeom prst="rect">
              <a:avLst/>
            </a:prstGeom>
          </p:spPr>
          <p:txBody>
            <a:bodyPr anchor="ctr" rtlCol="false" tIns="78478" lIns="78478" bIns="78478" rIns="78478"/>
            <a:lstStyle/>
            <a:p>
              <a:pPr algn="ctr">
                <a:lnSpc>
                  <a:spcPts val="1959"/>
                </a:lnSpc>
                <a:spcBef>
                  <a:spcPct val="0"/>
                </a:spcBef>
              </a:pPr>
            </a:p>
          </p:txBody>
        </p:sp>
      </p:grpSp>
      <p:grpSp>
        <p:nvGrpSpPr>
          <p:cNvPr name="Group 27" id="27"/>
          <p:cNvGrpSpPr/>
          <p:nvPr/>
        </p:nvGrpSpPr>
        <p:grpSpPr>
          <a:xfrm rot="0">
            <a:off x="524565" y="7334723"/>
            <a:ext cx="1923577" cy="1923577"/>
            <a:chOff x="0" y="0"/>
            <a:chExt cx="812800" cy="812800"/>
          </a:xfrm>
        </p:grpSpPr>
        <p:sp>
          <p:nvSpPr>
            <p:cNvPr name="Freeform 28" id="2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A0A4">
                <a:alpha val="49804"/>
              </a:srgbClr>
            </a:solidFill>
          </p:spPr>
        </p:sp>
        <p:sp>
          <p:nvSpPr>
            <p:cNvPr name="TextBox 29" id="29"/>
            <p:cNvSpPr txBox="true"/>
            <p:nvPr/>
          </p:nvSpPr>
          <p:spPr>
            <a:xfrm>
              <a:off x="76200" y="47625"/>
              <a:ext cx="660400" cy="688975"/>
            </a:xfrm>
            <a:prstGeom prst="rect">
              <a:avLst/>
            </a:prstGeom>
          </p:spPr>
          <p:txBody>
            <a:bodyPr anchor="ctr" rtlCol="false" tIns="93912" lIns="93912" bIns="93912" rIns="93912"/>
            <a:lstStyle/>
            <a:p>
              <a:pPr algn="ctr">
                <a:lnSpc>
                  <a:spcPts val="1960"/>
                </a:lnSpc>
              </a:pPr>
            </a:p>
          </p:txBody>
        </p:sp>
      </p:grpSp>
      <p:grpSp>
        <p:nvGrpSpPr>
          <p:cNvPr name="Group 30" id="30"/>
          <p:cNvGrpSpPr/>
          <p:nvPr/>
        </p:nvGrpSpPr>
        <p:grpSpPr>
          <a:xfrm rot="0">
            <a:off x="598696" y="7408854"/>
            <a:ext cx="1775314" cy="1775314"/>
            <a:chOff x="0" y="0"/>
            <a:chExt cx="812800" cy="812800"/>
          </a:xfrm>
        </p:grpSpPr>
        <p:sp>
          <p:nvSpPr>
            <p:cNvPr name="Freeform 31" id="3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21212">
                <a:alpha val="49804"/>
              </a:srgbClr>
            </a:solidFill>
          </p:spPr>
        </p:sp>
        <p:sp>
          <p:nvSpPr>
            <p:cNvPr name="TextBox 32" id="32"/>
            <p:cNvSpPr txBox="true"/>
            <p:nvPr/>
          </p:nvSpPr>
          <p:spPr>
            <a:xfrm>
              <a:off x="76200" y="47625"/>
              <a:ext cx="660400" cy="688975"/>
            </a:xfrm>
            <a:prstGeom prst="rect">
              <a:avLst/>
            </a:prstGeom>
          </p:spPr>
          <p:txBody>
            <a:bodyPr anchor="ctr" rtlCol="false" tIns="93912" lIns="93912" bIns="93912" rIns="93912"/>
            <a:lstStyle/>
            <a:p>
              <a:pPr algn="ctr">
                <a:lnSpc>
                  <a:spcPts val="1960"/>
                </a:lnSpc>
              </a:pPr>
            </a:p>
          </p:txBody>
        </p:sp>
      </p:grpSp>
      <p:sp>
        <p:nvSpPr>
          <p:cNvPr name="Freeform 33" id="33"/>
          <p:cNvSpPr/>
          <p:nvPr/>
        </p:nvSpPr>
        <p:spPr>
          <a:xfrm flipH="false" flipV="false" rot="0">
            <a:off x="1012712" y="7768854"/>
            <a:ext cx="1038166" cy="1055315"/>
          </a:xfrm>
          <a:custGeom>
            <a:avLst/>
            <a:gdLst/>
            <a:ahLst/>
            <a:cxnLst/>
            <a:rect r="r" b="b" t="t" l="l"/>
            <a:pathLst>
              <a:path h="1055315" w="1038166">
                <a:moveTo>
                  <a:pt x="0" y="0"/>
                </a:moveTo>
                <a:lnTo>
                  <a:pt x="1038166" y="0"/>
                </a:lnTo>
                <a:lnTo>
                  <a:pt x="1038166" y="1055315"/>
                </a:lnTo>
                <a:lnTo>
                  <a:pt x="0" y="1055315"/>
                </a:lnTo>
                <a:lnTo>
                  <a:pt x="0" y="0"/>
                </a:lnTo>
                <a:close/>
              </a:path>
            </a:pathLst>
          </a:custGeom>
          <a:blipFill>
            <a:blip r:embed="rId7">
              <a:alphaModFix amt="50000"/>
              <a:extLst>
                <a:ext uri="{96DAC541-7B7A-43D3-8B79-37D633B846F1}">
                  <asvg:svgBlip xmlns:asvg="http://schemas.microsoft.com/office/drawing/2016/SVG/main" r:embed="rId8"/>
                </a:ext>
              </a:extLst>
            </a:blip>
            <a:stretch>
              <a:fillRect l="0" t="0" r="0" b="0"/>
            </a:stretch>
          </a:blipFill>
        </p:spPr>
      </p:sp>
      <p:sp>
        <p:nvSpPr>
          <p:cNvPr name="TextBox 34" id="34"/>
          <p:cNvSpPr txBox="true"/>
          <p:nvPr/>
        </p:nvSpPr>
        <p:spPr>
          <a:xfrm rot="0">
            <a:off x="2692667" y="3201358"/>
            <a:ext cx="1558434" cy="274320"/>
          </a:xfrm>
          <a:prstGeom prst="rect">
            <a:avLst/>
          </a:prstGeom>
        </p:spPr>
        <p:txBody>
          <a:bodyPr anchor="t" rtlCol="false" tIns="0" lIns="0" bIns="0" rIns="0">
            <a:spAutoFit/>
          </a:bodyPr>
          <a:lstStyle/>
          <a:p>
            <a:pPr algn="l">
              <a:lnSpc>
                <a:spcPts val="2159"/>
              </a:lnSpc>
            </a:pPr>
            <a:r>
              <a:rPr lang="en-US" sz="1599" spc="22">
                <a:solidFill>
                  <a:srgbClr val="FFFFFF"/>
                </a:solidFill>
                <a:latin typeface="Helvetica Bold"/>
                <a:ea typeface="Helvetica Bold"/>
                <a:cs typeface="Helvetica Bold"/>
                <a:sym typeface="Helvetica Bold"/>
              </a:rPr>
              <a:t>DOING</a:t>
            </a:r>
          </a:p>
        </p:txBody>
      </p:sp>
      <p:sp>
        <p:nvSpPr>
          <p:cNvPr name="TextBox 35" id="35"/>
          <p:cNvSpPr txBox="true"/>
          <p:nvPr/>
        </p:nvSpPr>
        <p:spPr>
          <a:xfrm rot="0">
            <a:off x="2559317" y="5684023"/>
            <a:ext cx="1558434" cy="274320"/>
          </a:xfrm>
          <a:prstGeom prst="rect">
            <a:avLst/>
          </a:prstGeom>
        </p:spPr>
        <p:txBody>
          <a:bodyPr anchor="t" rtlCol="false" tIns="0" lIns="0" bIns="0" rIns="0">
            <a:spAutoFit/>
          </a:bodyPr>
          <a:lstStyle/>
          <a:p>
            <a:pPr algn="l">
              <a:lnSpc>
                <a:spcPts val="2159"/>
              </a:lnSpc>
            </a:pPr>
            <a:r>
              <a:rPr lang="en-US" sz="1599" spc="22">
                <a:solidFill>
                  <a:srgbClr val="FFFFFF"/>
                </a:solidFill>
                <a:latin typeface="Helvetica Bold"/>
                <a:ea typeface="Helvetica Bold"/>
                <a:cs typeface="Helvetica Bold"/>
                <a:sym typeface="Helvetica Bold"/>
              </a:rPr>
              <a:t>THINKING</a:t>
            </a:r>
          </a:p>
        </p:txBody>
      </p:sp>
      <p:sp>
        <p:nvSpPr>
          <p:cNvPr name="TextBox 36" id="36"/>
          <p:cNvSpPr txBox="true"/>
          <p:nvPr/>
        </p:nvSpPr>
        <p:spPr>
          <a:xfrm rot="0">
            <a:off x="2597417" y="8115474"/>
            <a:ext cx="1558434" cy="274320"/>
          </a:xfrm>
          <a:prstGeom prst="rect">
            <a:avLst/>
          </a:prstGeom>
        </p:spPr>
        <p:txBody>
          <a:bodyPr anchor="t" rtlCol="false" tIns="0" lIns="0" bIns="0" rIns="0">
            <a:spAutoFit/>
          </a:bodyPr>
          <a:lstStyle/>
          <a:p>
            <a:pPr algn="l">
              <a:lnSpc>
                <a:spcPts val="2159"/>
              </a:lnSpc>
            </a:pPr>
            <a:r>
              <a:rPr lang="en-US" sz="1599" spc="22">
                <a:solidFill>
                  <a:srgbClr val="FFFFFF"/>
                </a:solidFill>
                <a:latin typeface="Helvetica Bold"/>
                <a:ea typeface="Helvetica Bold"/>
                <a:cs typeface="Helvetica Bold"/>
                <a:sym typeface="Helvetica Bold"/>
              </a:rPr>
              <a:t>FEELING</a:t>
            </a:r>
          </a:p>
        </p:txBody>
      </p:sp>
      <p:sp>
        <p:nvSpPr>
          <p:cNvPr name="AutoShape 37" id="37"/>
          <p:cNvSpPr/>
          <p:nvPr/>
        </p:nvSpPr>
        <p:spPr>
          <a:xfrm flipV="true">
            <a:off x="14490632" y="1951448"/>
            <a:ext cx="0" cy="8141424"/>
          </a:xfrm>
          <a:prstGeom prst="line">
            <a:avLst/>
          </a:prstGeom>
          <a:ln cap="flat" w="38100">
            <a:solidFill>
              <a:srgbClr val="FFBD59"/>
            </a:solidFill>
            <a:prstDash val="solid"/>
            <a:headEnd type="oval" len="lg" w="lg"/>
            <a:tailEnd type="oval" len="lg" w="lg"/>
          </a:ln>
        </p:spPr>
      </p:sp>
      <p:sp>
        <p:nvSpPr>
          <p:cNvPr name="AutoShape 38" id="38"/>
          <p:cNvSpPr/>
          <p:nvPr/>
        </p:nvSpPr>
        <p:spPr>
          <a:xfrm flipV="true">
            <a:off x="7361627" y="1951448"/>
            <a:ext cx="0" cy="8150949"/>
          </a:xfrm>
          <a:prstGeom prst="line">
            <a:avLst/>
          </a:prstGeom>
          <a:ln cap="flat" w="38100">
            <a:solidFill>
              <a:srgbClr val="F27100"/>
            </a:solidFill>
            <a:prstDash val="solid"/>
            <a:headEnd type="oval" len="lg" w="lg"/>
            <a:tailEnd type="oval" len="lg" w="lg"/>
          </a:ln>
        </p:spPr>
      </p:sp>
      <p:sp>
        <p:nvSpPr>
          <p:cNvPr name="AutoShape 39" id="39"/>
          <p:cNvSpPr/>
          <p:nvPr/>
        </p:nvSpPr>
        <p:spPr>
          <a:xfrm flipV="true">
            <a:off x="10896854" y="1941923"/>
            <a:ext cx="0" cy="8150949"/>
          </a:xfrm>
          <a:prstGeom prst="line">
            <a:avLst/>
          </a:prstGeom>
          <a:ln cap="flat" w="38100">
            <a:solidFill>
              <a:srgbClr val="FF9300"/>
            </a:solidFill>
            <a:prstDash val="solid"/>
            <a:headEnd type="oval" len="lg" w="lg"/>
            <a:tailEnd type="oval" len="lg" w="lg"/>
          </a:ln>
        </p:spPr>
      </p:sp>
      <p:sp>
        <p:nvSpPr>
          <p:cNvPr name="AutoShape 40" id="40"/>
          <p:cNvSpPr/>
          <p:nvPr/>
        </p:nvSpPr>
        <p:spPr>
          <a:xfrm flipV="true">
            <a:off x="3664430" y="1941923"/>
            <a:ext cx="0" cy="8150949"/>
          </a:xfrm>
          <a:prstGeom prst="line">
            <a:avLst/>
          </a:prstGeom>
          <a:ln cap="flat" w="38100">
            <a:solidFill>
              <a:srgbClr val="D85E0B"/>
            </a:solidFill>
            <a:prstDash val="solid"/>
            <a:headEnd type="oval" len="lg" w="lg"/>
            <a:tailEnd type="oval" len="lg" w="lg"/>
          </a:ln>
        </p:spPr>
      </p:sp>
      <p:sp>
        <p:nvSpPr>
          <p:cNvPr name="TextBox 41" id="41"/>
          <p:cNvSpPr txBox="true"/>
          <p:nvPr/>
        </p:nvSpPr>
        <p:spPr>
          <a:xfrm rot="0">
            <a:off x="3666344" y="1605798"/>
            <a:ext cx="2235822" cy="283793"/>
          </a:xfrm>
          <a:prstGeom prst="rect">
            <a:avLst/>
          </a:prstGeom>
        </p:spPr>
        <p:txBody>
          <a:bodyPr anchor="t" rtlCol="false" tIns="0" lIns="0" bIns="0" rIns="0">
            <a:spAutoFit/>
          </a:bodyPr>
          <a:lstStyle/>
          <a:p>
            <a:pPr algn="ctr">
              <a:lnSpc>
                <a:spcPts val="2207"/>
              </a:lnSpc>
              <a:spcBef>
                <a:spcPct val="0"/>
              </a:spcBef>
            </a:pPr>
            <a:r>
              <a:rPr lang="en-US" sz="1577">
                <a:solidFill>
                  <a:srgbClr val="FFFFFF"/>
                </a:solidFill>
                <a:latin typeface="Helvetica Bold"/>
                <a:ea typeface="Helvetica Bold"/>
                <a:cs typeface="Helvetica Bold"/>
                <a:sym typeface="Helvetica Bold"/>
              </a:rPr>
              <a:t>Know Your Customer</a:t>
            </a:r>
          </a:p>
        </p:txBody>
      </p:sp>
      <p:sp>
        <p:nvSpPr>
          <p:cNvPr name="TextBox 42" id="42"/>
          <p:cNvSpPr txBox="true"/>
          <p:nvPr/>
        </p:nvSpPr>
        <p:spPr>
          <a:xfrm rot="0">
            <a:off x="7409252" y="1605798"/>
            <a:ext cx="1277802" cy="283793"/>
          </a:xfrm>
          <a:prstGeom prst="rect">
            <a:avLst/>
          </a:prstGeom>
        </p:spPr>
        <p:txBody>
          <a:bodyPr anchor="t" rtlCol="false" tIns="0" lIns="0" bIns="0" rIns="0">
            <a:spAutoFit/>
          </a:bodyPr>
          <a:lstStyle/>
          <a:p>
            <a:pPr algn="ctr">
              <a:lnSpc>
                <a:spcPts val="2207"/>
              </a:lnSpc>
              <a:spcBef>
                <a:spcPct val="0"/>
              </a:spcBef>
            </a:pPr>
            <a:r>
              <a:rPr lang="en-US" sz="1577">
                <a:solidFill>
                  <a:srgbClr val="FFFFFF"/>
                </a:solidFill>
                <a:latin typeface="Helvetica Bold"/>
                <a:ea typeface="Helvetica Bold"/>
                <a:cs typeface="Helvetica Bold"/>
                <a:sym typeface="Helvetica Bold"/>
              </a:rPr>
              <a:t>Initiate Trade</a:t>
            </a:r>
          </a:p>
        </p:txBody>
      </p:sp>
      <p:sp>
        <p:nvSpPr>
          <p:cNvPr name="TextBox 43" id="43"/>
          <p:cNvSpPr txBox="true"/>
          <p:nvPr/>
        </p:nvSpPr>
        <p:spPr>
          <a:xfrm rot="0">
            <a:off x="10947230" y="1605798"/>
            <a:ext cx="1631293" cy="283793"/>
          </a:xfrm>
          <a:prstGeom prst="rect">
            <a:avLst/>
          </a:prstGeom>
        </p:spPr>
        <p:txBody>
          <a:bodyPr anchor="t" rtlCol="false" tIns="0" lIns="0" bIns="0" rIns="0">
            <a:spAutoFit/>
          </a:bodyPr>
          <a:lstStyle/>
          <a:p>
            <a:pPr algn="ctr">
              <a:lnSpc>
                <a:spcPts val="2207"/>
              </a:lnSpc>
              <a:spcBef>
                <a:spcPct val="0"/>
              </a:spcBef>
            </a:pPr>
            <a:r>
              <a:rPr lang="en-US" sz="1577">
                <a:solidFill>
                  <a:srgbClr val="FFFFFF"/>
                </a:solidFill>
                <a:latin typeface="Helvetica Bold"/>
                <a:ea typeface="Helvetica Bold"/>
                <a:cs typeface="Helvetica Bold"/>
                <a:sym typeface="Helvetica Bold"/>
              </a:rPr>
              <a:t>Manage Position</a:t>
            </a:r>
          </a:p>
        </p:txBody>
      </p:sp>
      <p:sp>
        <p:nvSpPr>
          <p:cNvPr name="TextBox 44" id="44"/>
          <p:cNvSpPr txBox="true"/>
          <p:nvPr/>
        </p:nvSpPr>
        <p:spPr>
          <a:xfrm rot="0">
            <a:off x="14528732" y="1605798"/>
            <a:ext cx="1968904" cy="283793"/>
          </a:xfrm>
          <a:prstGeom prst="rect">
            <a:avLst/>
          </a:prstGeom>
        </p:spPr>
        <p:txBody>
          <a:bodyPr anchor="t" rtlCol="false" tIns="0" lIns="0" bIns="0" rIns="0">
            <a:spAutoFit/>
          </a:bodyPr>
          <a:lstStyle/>
          <a:p>
            <a:pPr algn="just">
              <a:lnSpc>
                <a:spcPts val="2207"/>
              </a:lnSpc>
              <a:spcBef>
                <a:spcPct val="0"/>
              </a:spcBef>
            </a:pPr>
            <a:r>
              <a:rPr lang="en-US" sz="1577">
                <a:solidFill>
                  <a:srgbClr val="FFFFFF"/>
                </a:solidFill>
                <a:latin typeface="Helvetica Bold"/>
                <a:ea typeface="Helvetica Bold"/>
                <a:cs typeface="Helvetica Bold"/>
                <a:sym typeface="Helvetica Bold"/>
              </a:rPr>
              <a:t>Exit </a:t>
            </a:r>
            <a:r>
              <a:rPr lang="en-US" sz="1577">
                <a:solidFill>
                  <a:srgbClr val="FFFFFF"/>
                </a:solidFill>
                <a:latin typeface="Helvetica Bold"/>
                <a:ea typeface="Helvetica Bold"/>
                <a:cs typeface="Helvetica Bold"/>
                <a:sym typeface="Helvetica Bold"/>
              </a:rPr>
              <a:t>Position</a:t>
            </a:r>
          </a:p>
        </p:txBody>
      </p:sp>
      <p:sp>
        <p:nvSpPr>
          <p:cNvPr name="TextBox 45" id="45"/>
          <p:cNvSpPr txBox="true"/>
          <p:nvPr/>
        </p:nvSpPr>
        <p:spPr>
          <a:xfrm rot="0">
            <a:off x="3664430" y="2518098"/>
            <a:ext cx="3354297" cy="929005"/>
          </a:xfrm>
          <a:prstGeom prst="rect">
            <a:avLst/>
          </a:prstGeom>
        </p:spPr>
        <p:txBody>
          <a:bodyPr anchor="t" rtlCol="false" tIns="0" lIns="0" bIns="0" rIns="0">
            <a:spAutoFit/>
          </a:bodyPr>
          <a:lstStyle/>
          <a:p>
            <a:pPr algn="l" marL="280669" indent="-140335" lvl="1">
              <a:lnSpc>
                <a:spcPts val="1819"/>
              </a:lnSpc>
              <a:buFont typeface="Arial"/>
              <a:buChar char="•"/>
            </a:pPr>
            <a:r>
              <a:rPr lang="en-US" sz="1299">
                <a:solidFill>
                  <a:srgbClr val="FFFFFF"/>
                </a:solidFill>
                <a:latin typeface="Helvetica"/>
                <a:ea typeface="Helvetica"/>
                <a:cs typeface="Helvetica"/>
                <a:sym typeface="Helvetica"/>
              </a:rPr>
              <a:t>Allocating $$ to invest.</a:t>
            </a:r>
          </a:p>
          <a:p>
            <a:pPr algn="l" marL="280669" indent="-140335" lvl="1">
              <a:lnSpc>
                <a:spcPts val="1819"/>
              </a:lnSpc>
              <a:buFont typeface="Arial"/>
              <a:buChar char="•"/>
            </a:pPr>
            <a:r>
              <a:rPr lang="en-US" sz="1299">
                <a:solidFill>
                  <a:srgbClr val="FFFFFF"/>
                </a:solidFill>
                <a:latin typeface="Helvetica"/>
                <a:ea typeface="Helvetica"/>
                <a:cs typeface="Helvetica"/>
                <a:sym typeface="Helvetica"/>
              </a:rPr>
              <a:t>Set primary target return and time frame. </a:t>
            </a:r>
          </a:p>
          <a:p>
            <a:pPr algn="l" marL="280669" indent="-140335" lvl="1">
              <a:lnSpc>
                <a:spcPts val="1819"/>
              </a:lnSpc>
              <a:buFont typeface="Arial"/>
              <a:buChar char="•"/>
            </a:pPr>
            <a:r>
              <a:rPr lang="en-US" sz="1299">
                <a:solidFill>
                  <a:srgbClr val="FFFFFF"/>
                </a:solidFill>
                <a:latin typeface="Helvetica"/>
                <a:ea typeface="Helvetica"/>
                <a:cs typeface="Helvetica"/>
                <a:sym typeface="Helvetica"/>
              </a:rPr>
              <a:t>Choose time frame.</a:t>
            </a:r>
          </a:p>
          <a:p>
            <a:pPr algn="l">
              <a:lnSpc>
                <a:spcPts val="1819"/>
              </a:lnSpc>
            </a:pPr>
          </a:p>
        </p:txBody>
      </p:sp>
      <p:sp>
        <p:nvSpPr>
          <p:cNvPr name="TextBox 46" id="46"/>
          <p:cNvSpPr txBox="true"/>
          <p:nvPr/>
        </p:nvSpPr>
        <p:spPr>
          <a:xfrm rot="0">
            <a:off x="7362618" y="2518098"/>
            <a:ext cx="2914083" cy="471805"/>
          </a:xfrm>
          <a:prstGeom prst="rect">
            <a:avLst/>
          </a:prstGeom>
        </p:spPr>
        <p:txBody>
          <a:bodyPr anchor="t" rtlCol="false" tIns="0" lIns="0" bIns="0" rIns="0">
            <a:spAutoFit/>
          </a:bodyPr>
          <a:lstStyle/>
          <a:p>
            <a:pPr algn="l" marL="280669" indent="-140335" lvl="1">
              <a:lnSpc>
                <a:spcPts val="1819"/>
              </a:lnSpc>
              <a:buFont typeface="Arial"/>
              <a:buChar char="•"/>
            </a:pPr>
            <a:r>
              <a:rPr lang="en-US" sz="1299">
                <a:solidFill>
                  <a:srgbClr val="FFFFFF"/>
                </a:solidFill>
                <a:latin typeface="Helvetica"/>
                <a:ea typeface="Helvetica"/>
                <a:cs typeface="Helvetica"/>
                <a:sym typeface="Helvetica"/>
              </a:rPr>
              <a:t>Buy/sell bitcoin to open a position.</a:t>
            </a:r>
          </a:p>
          <a:p>
            <a:pPr algn="l">
              <a:lnSpc>
                <a:spcPts val="1819"/>
              </a:lnSpc>
            </a:pPr>
          </a:p>
        </p:txBody>
      </p:sp>
      <p:sp>
        <p:nvSpPr>
          <p:cNvPr name="TextBox 47" id="47"/>
          <p:cNvSpPr txBox="true"/>
          <p:nvPr/>
        </p:nvSpPr>
        <p:spPr>
          <a:xfrm rot="0">
            <a:off x="3666344" y="4980443"/>
            <a:ext cx="3594146" cy="2105660"/>
          </a:xfrm>
          <a:prstGeom prst="rect">
            <a:avLst/>
          </a:prstGeom>
        </p:spPr>
        <p:txBody>
          <a:bodyPr anchor="t" rtlCol="false" tIns="0" lIns="0" bIns="0" rIns="0">
            <a:spAutoFit/>
          </a:bodyPr>
          <a:lstStyle/>
          <a:p>
            <a:pPr algn="just" marL="237491" indent="-118745" lvl="1">
              <a:lnSpc>
                <a:spcPts val="1540"/>
              </a:lnSpc>
              <a:buFont typeface="Arial"/>
              <a:buChar char="•"/>
            </a:pPr>
            <a:r>
              <a:rPr lang="en-US" sz="1100">
                <a:solidFill>
                  <a:srgbClr val="FFFFFF"/>
                </a:solidFill>
                <a:latin typeface="Helvetica"/>
                <a:ea typeface="Helvetica"/>
                <a:cs typeface="Helvetica"/>
                <a:sym typeface="Helvetica"/>
              </a:rPr>
              <a:t>What is my PnL vs. investment horizon elasticity? </a:t>
            </a:r>
          </a:p>
          <a:p>
            <a:pPr algn="just" marL="474981" indent="-158327" lvl="2">
              <a:lnSpc>
                <a:spcPts val="1540"/>
              </a:lnSpc>
              <a:buFont typeface="Arial"/>
              <a:buChar char="⚬"/>
            </a:pPr>
            <a:r>
              <a:rPr lang="en-US" sz="1100">
                <a:solidFill>
                  <a:srgbClr val="FFFFFF"/>
                </a:solidFill>
                <a:latin typeface="Helvetica"/>
                <a:ea typeface="Helvetica"/>
                <a:cs typeface="Helvetica"/>
                <a:sym typeface="Helvetica"/>
              </a:rPr>
              <a:t>I’m planning a trip next month so I need to earn more but my window is longer.</a:t>
            </a:r>
          </a:p>
          <a:p>
            <a:pPr algn="just" marL="474981" indent="-158327" lvl="2">
              <a:lnSpc>
                <a:spcPts val="1540"/>
              </a:lnSpc>
              <a:buFont typeface="Arial"/>
              <a:buChar char="⚬"/>
            </a:pPr>
            <a:r>
              <a:rPr lang="en-US" sz="1100">
                <a:solidFill>
                  <a:srgbClr val="FFFFFF"/>
                </a:solidFill>
                <a:latin typeface="Helvetica"/>
                <a:ea typeface="Helvetica"/>
                <a:cs typeface="Helvetica"/>
                <a:sym typeface="Helvetica"/>
              </a:rPr>
              <a:t>I just need a little extra spending money for this weekend.</a:t>
            </a:r>
          </a:p>
          <a:p>
            <a:pPr algn="just" marL="237491" indent="-118745" lvl="1">
              <a:lnSpc>
                <a:spcPts val="1540"/>
              </a:lnSpc>
              <a:buFont typeface="Arial"/>
              <a:buChar char="•"/>
            </a:pPr>
            <a:r>
              <a:rPr lang="en-US" sz="1100">
                <a:solidFill>
                  <a:srgbClr val="FFFFFF"/>
                </a:solidFill>
                <a:latin typeface="Helvetica"/>
                <a:ea typeface="Helvetica"/>
                <a:cs typeface="Helvetica"/>
                <a:sym typeface="Helvetica"/>
              </a:rPr>
              <a:t>What level of positive return would satisfy me enough to close my trade early?</a:t>
            </a:r>
          </a:p>
          <a:p>
            <a:pPr algn="just" marL="237491" indent="-118745" lvl="1">
              <a:lnSpc>
                <a:spcPts val="1540"/>
              </a:lnSpc>
              <a:buFont typeface="Arial"/>
              <a:buChar char="•"/>
            </a:pPr>
            <a:r>
              <a:rPr lang="en-US" sz="1100">
                <a:solidFill>
                  <a:srgbClr val="FFFFFF"/>
                </a:solidFill>
                <a:latin typeface="Helvetica"/>
                <a:ea typeface="Helvetica"/>
                <a:cs typeface="Helvetica"/>
                <a:sym typeface="Helvetica"/>
              </a:rPr>
              <a:t>What magnitude of loss would force me to capitulate? </a:t>
            </a:r>
          </a:p>
          <a:p>
            <a:pPr algn="just" marL="474981" indent="-158327" lvl="2">
              <a:lnSpc>
                <a:spcPts val="1540"/>
              </a:lnSpc>
              <a:buFont typeface="Arial"/>
              <a:buChar char="⚬"/>
            </a:pPr>
            <a:r>
              <a:rPr lang="en-US" sz="1100">
                <a:solidFill>
                  <a:srgbClr val="FFFFFF"/>
                </a:solidFill>
                <a:latin typeface="Helvetica"/>
                <a:ea typeface="Helvetica"/>
                <a:cs typeface="Helvetica"/>
                <a:sym typeface="Helvetica"/>
              </a:rPr>
              <a:t>E.g., If I lose 50% of my initial investment, I’m cutting my losses.</a:t>
            </a:r>
          </a:p>
          <a:p>
            <a:pPr algn="just">
              <a:lnSpc>
                <a:spcPts val="1540"/>
              </a:lnSpc>
            </a:pPr>
          </a:p>
        </p:txBody>
      </p:sp>
      <p:sp>
        <p:nvSpPr>
          <p:cNvPr name="TextBox 48" id="48"/>
          <p:cNvSpPr txBox="true"/>
          <p:nvPr/>
        </p:nvSpPr>
        <p:spPr>
          <a:xfrm rot="0">
            <a:off x="10911313" y="2518098"/>
            <a:ext cx="3233668" cy="1614805"/>
          </a:xfrm>
          <a:prstGeom prst="rect">
            <a:avLst/>
          </a:prstGeom>
        </p:spPr>
        <p:txBody>
          <a:bodyPr anchor="t" rtlCol="false" tIns="0" lIns="0" bIns="0" rIns="0">
            <a:spAutoFit/>
          </a:bodyPr>
          <a:lstStyle/>
          <a:p>
            <a:pPr algn="l" marL="280669" indent="-140335" lvl="1">
              <a:lnSpc>
                <a:spcPts val="1819"/>
              </a:lnSpc>
              <a:buFont typeface="Arial"/>
              <a:buChar char="•"/>
            </a:pPr>
            <a:r>
              <a:rPr lang="en-US" sz="1299">
                <a:solidFill>
                  <a:srgbClr val="FFFFFF"/>
                </a:solidFill>
                <a:latin typeface="Helvetica"/>
                <a:ea typeface="Helvetica"/>
                <a:cs typeface="Helvetica"/>
                <a:sym typeface="Helvetica"/>
              </a:rPr>
              <a:t>Actively track investment performance / bitcoin price.</a:t>
            </a:r>
          </a:p>
          <a:p>
            <a:pPr algn="l" marL="280669" indent="-140335" lvl="1">
              <a:lnSpc>
                <a:spcPts val="1819"/>
              </a:lnSpc>
              <a:buFont typeface="Arial"/>
              <a:buChar char="•"/>
            </a:pPr>
            <a:r>
              <a:rPr lang="en-US" sz="1299">
                <a:solidFill>
                  <a:srgbClr val="FFFFFF"/>
                </a:solidFill>
                <a:latin typeface="Helvetica"/>
                <a:ea typeface="Helvetica"/>
                <a:cs typeface="Helvetica"/>
                <a:sym typeface="Helvetica"/>
              </a:rPr>
              <a:t>Update position – increase or decrease position based on performance so far and predicted outlook. </a:t>
            </a:r>
          </a:p>
          <a:p>
            <a:pPr algn="l" marL="280669" indent="-140335" lvl="1">
              <a:lnSpc>
                <a:spcPts val="1819"/>
              </a:lnSpc>
              <a:buFont typeface="Arial"/>
              <a:buChar char="•"/>
            </a:pPr>
            <a:r>
              <a:rPr lang="en-US" sz="1299">
                <a:solidFill>
                  <a:srgbClr val="FFFFFF"/>
                </a:solidFill>
                <a:latin typeface="Helvetica"/>
                <a:ea typeface="Helvetica"/>
                <a:cs typeface="Helvetica"/>
                <a:sym typeface="Helvetica"/>
              </a:rPr>
              <a:t>Update risk tolerance and goals.</a:t>
            </a:r>
          </a:p>
          <a:p>
            <a:pPr algn="l">
              <a:lnSpc>
                <a:spcPts val="1819"/>
              </a:lnSpc>
            </a:pPr>
          </a:p>
        </p:txBody>
      </p:sp>
      <p:sp>
        <p:nvSpPr>
          <p:cNvPr name="TextBox 49" id="49"/>
          <p:cNvSpPr txBox="true"/>
          <p:nvPr/>
        </p:nvSpPr>
        <p:spPr>
          <a:xfrm rot="0">
            <a:off x="7361627" y="4970918"/>
            <a:ext cx="3527974" cy="1843405"/>
          </a:xfrm>
          <a:prstGeom prst="rect">
            <a:avLst/>
          </a:prstGeom>
        </p:spPr>
        <p:txBody>
          <a:bodyPr anchor="t" rtlCol="false" tIns="0" lIns="0" bIns="0" rIns="0">
            <a:spAutoFit/>
          </a:bodyPr>
          <a:lstStyle/>
          <a:p>
            <a:pPr algn="l" marL="280669" indent="-140335" lvl="1">
              <a:lnSpc>
                <a:spcPts val="1819"/>
              </a:lnSpc>
              <a:buFont typeface="Arial"/>
              <a:buChar char="•"/>
            </a:pPr>
            <a:r>
              <a:rPr lang="en-US" sz="1299">
                <a:solidFill>
                  <a:srgbClr val="FFFFFF"/>
                </a:solidFill>
                <a:latin typeface="Helvetica"/>
                <a:ea typeface="Helvetica"/>
                <a:cs typeface="Helvetica"/>
                <a:sym typeface="Helvetica"/>
              </a:rPr>
              <a:t>The chance I achieve my investment goals are high enough for me to take action. </a:t>
            </a:r>
          </a:p>
          <a:p>
            <a:pPr algn="l" marL="280669" indent="-140335" lvl="1">
              <a:lnSpc>
                <a:spcPts val="1819"/>
              </a:lnSpc>
              <a:buFont typeface="Arial"/>
              <a:buChar char="•"/>
            </a:pPr>
            <a:r>
              <a:rPr lang="en-US" sz="1299">
                <a:solidFill>
                  <a:srgbClr val="FFFFFF"/>
                </a:solidFill>
                <a:latin typeface="Helvetica"/>
                <a:ea typeface="Helvetica"/>
                <a:cs typeface="Helvetica"/>
                <a:sym typeface="Helvetica"/>
              </a:rPr>
              <a:t>I better be disciplined and cut my losses if I hit my loss limit.</a:t>
            </a:r>
          </a:p>
          <a:p>
            <a:pPr algn="l" marL="280669" indent="-140335" lvl="1">
              <a:lnSpc>
                <a:spcPts val="1819"/>
              </a:lnSpc>
              <a:buFont typeface="Arial"/>
              <a:buChar char="•"/>
            </a:pPr>
            <a:r>
              <a:rPr lang="en-US" sz="1299">
                <a:solidFill>
                  <a:srgbClr val="FFFFFF"/>
                </a:solidFill>
                <a:latin typeface="Helvetica"/>
                <a:ea typeface="Helvetica"/>
                <a:cs typeface="Helvetica"/>
                <a:sym typeface="Helvetica"/>
              </a:rPr>
              <a:t>If I make my return goal much quicker than expected, maybe there’s momentum and I should increase my position. </a:t>
            </a:r>
          </a:p>
          <a:p>
            <a:pPr algn="l">
              <a:lnSpc>
                <a:spcPts val="1819"/>
              </a:lnSpc>
            </a:pPr>
          </a:p>
        </p:txBody>
      </p:sp>
      <p:sp>
        <p:nvSpPr>
          <p:cNvPr name="TextBox 50" id="50"/>
          <p:cNvSpPr txBox="true"/>
          <p:nvPr/>
        </p:nvSpPr>
        <p:spPr>
          <a:xfrm rot="0">
            <a:off x="10889601" y="4970918"/>
            <a:ext cx="3305755" cy="1614805"/>
          </a:xfrm>
          <a:prstGeom prst="rect">
            <a:avLst/>
          </a:prstGeom>
        </p:spPr>
        <p:txBody>
          <a:bodyPr anchor="t" rtlCol="false" tIns="0" lIns="0" bIns="0" rIns="0">
            <a:spAutoFit/>
          </a:bodyPr>
          <a:lstStyle/>
          <a:p>
            <a:pPr algn="l" marL="280669" indent="-140335" lvl="1">
              <a:lnSpc>
                <a:spcPts val="1819"/>
              </a:lnSpc>
              <a:buFont typeface="Arial"/>
              <a:buChar char="•"/>
            </a:pPr>
            <a:r>
              <a:rPr lang="en-US" sz="1299">
                <a:solidFill>
                  <a:srgbClr val="FFFFFF"/>
                </a:solidFill>
                <a:latin typeface="Helvetica"/>
                <a:ea typeface="Helvetica"/>
                <a:cs typeface="Helvetica"/>
                <a:sym typeface="Helvetica"/>
              </a:rPr>
              <a:t>Should I increase or decrease position?</a:t>
            </a:r>
          </a:p>
          <a:p>
            <a:pPr algn="l" marL="280669" indent="-140335" lvl="1">
              <a:lnSpc>
                <a:spcPts val="1819"/>
              </a:lnSpc>
              <a:buFont typeface="Arial"/>
              <a:buChar char="•"/>
            </a:pPr>
            <a:r>
              <a:rPr lang="en-US" sz="1299">
                <a:solidFill>
                  <a:srgbClr val="FFFFFF"/>
                </a:solidFill>
                <a:latin typeface="Helvetica"/>
                <a:ea typeface="Helvetica"/>
                <a:cs typeface="Helvetica"/>
                <a:sym typeface="Helvetica"/>
              </a:rPr>
              <a:t>How does the performance so far change my confidence?</a:t>
            </a:r>
          </a:p>
          <a:p>
            <a:pPr algn="l" marL="280669" indent="-140335" lvl="1">
              <a:lnSpc>
                <a:spcPts val="1819"/>
              </a:lnSpc>
              <a:buFont typeface="Arial"/>
              <a:buChar char="•"/>
            </a:pPr>
            <a:r>
              <a:rPr lang="en-US" sz="1299">
                <a:solidFill>
                  <a:srgbClr val="FFFFFF"/>
                </a:solidFill>
                <a:latin typeface="Helvetica"/>
                <a:ea typeface="Helvetica"/>
                <a:cs typeface="Helvetica"/>
                <a:sym typeface="Helvetica"/>
              </a:rPr>
              <a:t>How does the performance so far and probabilities of expected performance impact my decision?</a:t>
            </a:r>
          </a:p>
          <a:p>
            <a:pPr algn="l" marL="280669" indent="-140335" lvl="1">
              <a:lnSpc>
                <a:spcPts val="1819"/>
              </a:lnSpc>
              <a:buFont typeface="Arial"/>
              <a:buChar char="•"/>
            </a:pPr>
            <a:r>
              <a:rPr lang="en-US" sz="1299">
                <a:solidFill>
                  <a:srgbClr val="FFFFFF"/>
                </a:solidFill>
                <a:latin typeface="Helvetica"/>
                <a:ea typeface="Helvetica"/>
                <a:cs typeface="Helvetica"/>
                <a:sym typeface="Helvetica"/>
              </a:rPr>
              <a:t>Has my time window changed?</a:t>
            </a:r>
          </a:p>
        </p:txBody>
      </p:sp>
      <p:sp>
        <p:nvSpPr>
          <p:cNvPr name="TextBox 51" id="51"/>
          <p:cNvSpPr txBox="true"/>
          <p:nvPr/>
        </p:nvSpPr>
        <p:spPr>
          <a:xfrm rot="0">
            <a:off x="3664430" y="7495993"/>
            <a:ext cx="2779347" cy="1157605"/>
          </a:xfrm>
          <a:prstGeom prst="rect">
            <a:avLst/>
          </a:prstGeom>
        </p:spPr>
        <p:txBody>
          <a:bodyPr anchor="t" rtlCol="false" tIns="0" lIns="0" bIns="0" rIns="0">
            <a:spAutoFit/>
          </a:bodyPr>
          <a:lstStyle/>
          <a:p>
            <a:pPr algn="l" marL="280669" indent="-140335" lvl="1">
              <a:lnSpc>
                <a:spcPts val="1819"/>
              </a:lnSpc>
              <a:buFont typeface="Arial"/>
              <a:buChar char="•"/>
            </a:pPr>
            <a:r>
              <a:rPr lang="en-US" sz="1299">
                <a:solidFill>
                  <a:srgbClr val="FFFFFF"/>
                </a:solidFill>
                <a:latin typeface="Helvetica"/>
                <a:ea typeface="Helvetica"/>
                <a:cs typeface="Helvetica"/>
                <a:sym typeface="Helvetica"/>
              </a:rPr>
              <a:t>Lucky like it’ll work out. </a:t>
            </a:r>
          </a:p>
          <a:p>
            <a:pPr algn="l" marL="280669" indent="-140335" lvl="1">
              <a:lnSpc>
                <a:spcPts val="1819"/>
              </a:lnSpc>
              <a:buFont typeface="Arial"/>
              <a:buChar char="•"/>
            </a:pPr>
            <a:r>
              <a:rPr lang="en-US" sz="1299">
                <a:solidFill>
                  <a:srgbClr val="FFFFFF"/>
                </a:solidFill>
                <a:latin typeface="Helvetica"/>
                <a:ea typeface="Helvetica"/>
                <a:cs typeface="Helvetica"/>
                <a:sym typeface="Helvetica"/>
              </a:rPr>
              <a:t>A</a:t>
            </a:r>
            <a:r>
              <a:rPr lang="en-US" sz="1299">
                <a:solidFill>
                  <a:srgbClr val="FFFFFF"/>
                </a:solidFill>
                <a:latin typeface="Helvetica"/>
                <a:ea typeface="Helvetica"/>
                <a:cs typeface="Helvetica"/>
                <a:sym typeface="Helvetica"/>
              </a:rPr>
              <a:t>nxious about losing money.</a:t>
            </a:r>
          </a:p>
          <a:p>
            <a:pPr algn="l" marL="280669" indent="-140335" lvl="1">
              <a:lnSpc>
                <a:spcPts val="1819"/>
              </a:lnSpc>
              <a:buFont typeface="Arial"/>
              <a:buChar char="•"/>
            </a:pPr>
            <a:r>
              <a:rPr lang="en-US" sz="1299">
                <a:solidFill>
                  <a:srgbClr val="FFFFFF"/>
                </a:solidFill>
                <a:latin typeface="Helvetica"/>
                <a:ea typeface="Helvetica"/>
                <a:cs typeface="Helvetica"/>
                <a:sym typeface="Helvetica"/>
              </a:rPr>
              <a:t>Uncertain if risk appetitive is correct.</a:t>
            </a:r>
          </a:p>
          <a:p>
            <a:pPr algn="l" marL="280669" indent="-140335" lvl="1">
              <a:lnSpc>
                <a:spcPts val="1819"/>
              </a:lnSpc>
              <a:buFont typeface="Arial"/>
              <a:buChar char="•"/>
            </a:pPr>
            <a:r>
              <a:rPr lang="en-US" sz="1299">
                <a:solidFill>
                  <a:srgbClr val="FFFFFF"/>
                </a:solidFill>
                <a:latin typeface="Helvetica"/>
                <a:ea typeface="Helvetica"/>
                <a:cs typeface="Helvetica"/>
                <a:sym typeface="Helvetica"/>
              </a:rPr>
              <a:t>YOLO.</a:t>
            </a:r>
          </a:p>
        </p:txBody>
      </p:sp>
      <p:sp>
        <p:nvSpPr>
          <p:cNvPr name="TextBox 52" id="52"/>
          <p:cNvSpPr txBox="true"/>
          <p:nvPr/>
        </p:nvSpPr>
        <p:spPr>
          <a:xfrm rot="0">
            <a:off x="7281136" y="7495993"/>
            <a:ext cx="3220213" cy="700405"/>
          </a:xfrm>
          <a:prstGeom prst="rect">
            <a:avLst/>
          </a:prstGeom>
        </p:spPr>
        <p:txBody>
          <a:bodyPr anchor="t" rtlCol="false" tIns="0" lIns="0" bIns="0" rIns="0">
            <a:spAutoFit/>
          </a:bodyPr>
          <a:lstStyle/>
          <a:p>
            <a:pPr algn="l" marL="280669" indent="-140335" lvl="1">
              <a:lnSpc>
                <a:spcPts val="1819"/>
              </a:lnSpc>
              <a:buFont typeface="Arial"/>
              <a:buChar char="•"/>
            </a:pPr>
            <a:r>
              <a:rPr lang="en-US" sz="1299">
                <a:solidFill>
                  <a:srgbClr val="FFFFFF"/>
                </a:solidFill>
                <a:latin typeface="Helvetica"/>
                <a:ea typeface="Helvetica"/>
                <a:cs typeface="Helvetica"/>
                <a:sym typeface="Helvetica"/>
              </a:rPr>
              <a:t>The jitters of having skin in the game.</a:t>
            </a:r>
          </a:p>
          <a:p>
            <a:pPr algn="l" marL="280669" indent="-140335" lvl="1">
              <a:lnSpc>
                <a:spcPts val="1819"/>
              </a:lnSpc>
              <a:buFont typeface="Arial"/>
              <a:buChar char="•"/>
            </a:pPr>
            <a:r>
              <a:rPr lang="en-US" sz="1299">
                <a:solidFill>
                  <a:srgbClr val="FFFFFF"/>
                </a:solidFill>
                <a:latin typeface="Helvetica"/>
                <a:ea typeface="Helvetica"/>
                <a:cs typeface="Helvetica"/>
                <a:sym typeface="Helvetica"/>
              </a:rPr>
              <a:t>Self-doubt if it’s the right move to make.</a:t>
            </a:r>
          </a:p>
          <a:p>
            <a:pPr algn="l" marL="280669" indent="-140335" lvl="1">
              <a:lnSpc>
                <a:spcPts val="1819"/>
              </a:lnSpc>
              <a:buFont typeface="Arial"/>
              <a:buChar char="•"/>
            </a:pPr>
            <a:r>
              <a:rPr lang="en-US" sz="1299">
                <a:solidFill>
                  <a:srgbClr val="FFFFFF"/>
                </a:solidFill>
                <a:latin typeface="Helvetica"/>
                <a:ea typeface="Helvetica"/>
                <a:cs typeface="Helvetica"/>
                <a:sym typeface="Helvetica"/>
              </a:rPr>
              <a:t>FOMO.</a:t>
            </a:r>
          </a:p>
        </p:txBody>
      </p:sp>
      <p:sp>
        <p:nvSpPr>
          <p:cNvPr name="TextBox 53" id="53"/>
          <p:cNvSpPr txBox="true"/>
          <p:nvPr/>
        </p:nvSpPr>
        <p:spPr>
          <a:xfrm rot="0">
            <a:off x="10961689" y="7495993"/>
            <a:ext cx="3233668" cy="1614805"/>
          </a:xfrm>
          <a:prstGeom prst="rect">
            <a:avLst/>
          </a:prstGeom>
        </p:spPr>
        <p:txBody>
          <a:bodyPr anchor="t" rtlCol="false" tIns="0" lIns="0" bIns="0" rIns="0">
            <a:spAutoFit/>
          </a:bodyPr>
          <a:lstStyle/>
          <a:p>
            <a:pPr algn="l" marL="280669" indent="-140335" lvl="1">
              <a:lnSpc>
                <a:spcPts val="1819"/>
              </a:lnSpc>
              <a:buFont typeface="Arial"/>
              <a:buChar char="•"/>
            </a:pPr>
            <a:r>
              <a:rPr lang="en-US" sz="1299">
                <a:solidFill>
                  <a:srgbClr val="FFFFFF"/>
                </a:solidFill>
                <a:latin typeface="Helvetica"/>
                <a:ea typeface="Helvetica"/>
                <a:cs typeface="Helvetica"/>
                <a:sym typeface="Helvetica"/>
              </a:rPr>
              <a:t>Stressful</a:t>
            </a:r>
          </a:p>
          <a:p>
            <a:pPr algn="l" marL="280669" indent="-140335" lvl="1">
              <a:lnSpc>
                <a:spcPts val="1819"/>
              </a:lnSpc>
              <a:buFont typeface="Arial"/>
              <a:buChar char="•"/>
            </a:pPr>
            <a:r>
              <a:rPr lang="en-US" sz="1299">
                <a:solidFill>
                  <a:srgbClr val="FFFFFF"/>
                </a:solidFill>
                <a:latin typeface="Helvetica"/>
                <a:ea typeface="Helvetica"/>
                <a:cs typeface="Helvetica"/>
                <a:sym typeface="Helvetica"/>
              </a:rPr>
              <a:t>Second guessing yourself when you are seeing losses.</a:t>
            </a:r>
          </a:p>
          <a:p>
            <a:pPr algn="l" marL="280669" indent="-140335" lvl="1">
              <a:lnSpc>
                <a:spcPts val="1819"/>
              </a:lnSpc>
              <a:buFont typeface="Arial"/>
              <a:buChar char="•"/>
            </a:pPr>
            <a:r>
              <a:rPr lang="en-US" sz="1299">
                <a:solidFill>
                  <a:srgbClr val="FFFFFF"/>
                </a:solidFill>
                <a:latin typeface="Helvetica"/>
                <a:ea typeface="Helvetica"/>
                <a:cs typeface="Helvetica"/>
                <a:sym typeface="Helvetica"/>
              </a:rPr>
              <a:t>Cocky – It’s going well I knew this was right idea I’ll increase my position</a:t>
            </a:r>
          </a:p>
          <a:p>
            <a:pPr algn="l" marL="280669" indent="-140335" lvl="1">
              <a:lnSpc>
                <a:spcPts val="1819"/>
              </a:lnSpc>
              <a:buFont typeface="Arial"/>
              <a:buChar char="•"/>
            </a:pPr>
            <a:r>
              <a:rPr lang="en-US" sz="1299">
                <a:solidFill>
                  <a:srgbClr val="FFFFFF"/>
                </a:solidFill>
                <a:latin typeface="Helvetica"/>
                <a:ea typeface="Helvetica"/>
                <a:cs typeface="Helvetica"/>
                <a:sym typeface="Helvetica"/>
              </a:rPr>
              <a:t>Cautious – I hit my goal early should I close it out now?</a:t>
            </a:r>
          </a:p>
        </p:txBody>
      </p:sp>
      <p:sp>
        <p:nvSpPr>
          <p:cNvPr name="TextBox 54" id="54"/>
          <p:cNvSpPr txBox="true"/>
          <p:nvPr/>
        </p:nvSpPr>
        <p:spPr>
          <a:xfrm rot="0">
            <a:off x="14578637" y="2518098"/>
            <a:ext cx="3014837" cy="929005"/>
          </a:xfrm>
          <a:prstGeom prst="rect">
            <a:avLst/>
          </a:prstGeom>
        </p:spPr>
        <p:txBody>
          <a:bodyPr anchor="t" rtlCol="false" tIns="0" lIns="0" bIns="0" rIns="0">
            <a:spAutoFit/>
          </a:bodyPr>
          <a:lstStyle/>
          <a:p>
            <a:pPr algn="l" marL="280669" indent="-140335" lvl="1">
              <a:lnSpc>
                <a:spcPts val="1819"/>
              </a:lnSpc>
              <a:buFont typeface="Arial"/>
              <a:buChar char="•"/>
            </a:pPr>
            <a:r>
              <a:rPr lang="en-US" sz="1299">
                <a:solidFill>
                  <a:srgbClr val="FFFFFF"/>
                </a:solidFill>
                <a:latin typeface="Helvetica"/>
                <a:ea typeface="Helvetica"/>
                <a:cs typeface="Helvetica"/>
                <a:sym typeface="Helvetica"/>
              </a:rPr>
              <a:t>Close position and take home PnL.</a:t>
            </a:r>
          </a:p>
          <a:p>
            <a:pPr algn="l" marL="280669" indent="-140335" lvl="1">
              <a:lnSpc>
                <a:spcPts val="1819"/>
              </a:lnSpc>
              <a:buFont typeface="Arial"/>
              <a:buChar char="•"/>
            </a:pPr>
            <a:r>
              <a:rPr lang="en-US" sz="1299">
                <a:solidFill>
                  <a:srgbClr val="FFFFFF"/>
                </a:solidFill>
                <a:latin typeface="Helvetica"/>
                <a:ea typeface="Helvetica"/>
                <a:cs typeface="Helvetica"/>
                <a:sym typeface="Helvetica"/>
              </a:rPr>
              <a:t>Spend earnings.</a:t>
            </a:r>
          </a:p>
          <a:p>
            <a:pPr algn="l" marL="280669" indent="-140335" lvl="1">
              <a:lnSpc>
                <a:spcPts val="1819"/>
              </a:lnSpc>
              <a:buFont typeface="Arial"/>
              <a:buChar char="•"/>
            </a:pPr>
            <a:r>
              <a:rPr lang="en-US" sz="1299">
                <a:solidFill>
                  <a:srgbClr val="FFFFFF"/>
                </a:solidFill>
                <a:latin typeface="Helvetica"/>
                <a:ea typeface="Helvetica"/>
                <a:cs typeface="Helvetica"/>
                <a:sym typeface="Helvetica"/>
              </a:rPr>
              <a:t>Miss out on activity due to losses/lack of profits.  </a:t>
            </a:r>
          </a:p>
        </p:txBody>
      </p:sp>
      <p:sp>
        <p:nvSpPr>
          <p:cNvPr name="TextBox 55" id="55"/>
          <p:cNvSpPr txBox="true"/>
          <p:nvPr/>
        </p:nvSpPr>
        <p:spPr>
          <a:xfrm rot="0">
            <a:off x="14490632" y="4970918"/>
            <a:ext cx="2699713" cy="700405"/>
          </a:xfrm>
          <a:prstGeom prst="rect">
            <a:avLst/>
          </a:prstGeom>
        </p:spPr>
        <p:txBody>
          <a:bodyPr anchor="t" rtlCol="false" tIns="0" lIns="0" bIns="0" rIns="0">
            <a:spAutoFit/>
          </a:bodyPr>
          <a:lstStyle/>
          <a:p>
            <a:pPr algn="l" marL="280669" indent="-140335" lvl="1">
              <a:lnSpc>
                <a:spcPts val="1819"/>
              </a:lnSpc>
              <a:buFont typeface="Arial"/>
              <a:buChar char="•"/>
            </a:pPr>
            <a:r>
              <a:rPr lang="en-US" sz="1299">
                <a:solidFill>
                  <a:srgbClr val="FFFFFF"/>
                </a:solidFill>
                <a:latin typeface="Helvetica"/>
                <a:ea typeface="Helvetica"/>
                <a:cs typeface="Helvetica"/>
                <a:sym typeface="Helvetica"/>
              </a:rPr>
              <a:t>How can I get more profit?</a:t>
            </a:r>
          </a:p>
          <a:p>
            <a:pPr algn="l" marL="280669" indent="-140335" lvl="1">
              <a:lnSpc>
                <a:spcPts val="1819"/>
              </a:lnSpc>
              <a:buFont typeface="Arial"/>
              <a:buChar char="•"/>
            </a:pPr>
            <a:r>
              <a:rPr lang="en-US" sz="1299">
                <a:solidFill>
                  <a:srgbClr val="FFFFFF"/>
                </a:solidFill>
                <a:latin typeface="Helvetica"/>
                <a:ea typeface="Helvetica"/>
                <a:cs typeface="Helvetica"/>
                <a:sym typeface="Helvetica"/>
              </a:rPr>
              <a:t>Why did I lose again?</a:t>
            </a:r>
          </a:p>
          <a:p>
            <a:pPr algn="l">
              <a:lnSpc>
                <a:spcPts val="1819"/>
              </a:lnSpc>
            </a:pPr>
          </a:p>
        </p:txBody>
      </p:sp>
      <p:sp>
        <p:nvSpPr>
          <p:cNvPr name="TextBox 56" id="56"/>
          <p:cNvSpPr txBox="true"/>
          <p:nvPr/>
        </p:nvSpPr>
        <p:spPr>
          <a:xfrm rot="0">
            <a:off x="14500157" y="7495993"/>
            <a:ext cx="3093317" cy="929005"/>
          </a:xfrm>
          <a:prstGeom prst="rect">
            <a:avLst/>
          </a:prstGeom>
        </p:spPr>
        <p:txBody>
          <a:bodyPr anchor="t" rtlCol="false" tIns="0" lIns="0" bIns="0" rIns="0">
            <a:spAutoFit/>
          </a:bodyPr>
          <a:lstStyle/>
          <a:p>
            <a:pPr algn="l" marL="280669" indent="-140335" lvl="1">
              <a:lnSpc>
                <a:spcPts val="1819"/>
              </a:lnSpc>
              <a:buFont typeface="Arial"/>
              <a:buChar char="•"/>
            </a:pPr>
            <a:r>
              <a:rPr lang="en-US" sz="1299">
                <a:solidFill>
                  <a:srgbClr val="FFFFFF"/>
                </a:solidFill>
                <a:latin typeface="Helvetica"/>
                <a:ea typeface="Helvetica"/>
                <a:cs typeface="Helvetica"/>
                <a:sym typeface="Helvetica"/>
              </a:rPr>
              <a:t>Positive PnL - excitement, satisfaction.</a:t>
            </a:r>
          </a:p>
          <a:p>
            <a:pPr algn="l" marL="280669" indent="-140335" lvl="1">
              <a:lnSpc>
                <a:spcPts val="1819"/>
              </a:lnSpc>
              <a:buFont typeface="Arial"/>
              <a:buChar char="•"/>
            </a:pPr>
            <a:r>
              <a:rPr lang="en-US" sz="1299">
                <a:solidFill>
                  <a:srgbClr val="FFFFFF"/>
                </a:solidFill>
                <a:latin typeface="Helvetica"/>
                <a:ea typeface="Helvetica"/>
                <a:cs typeface="Helvetica"/>
                <a:sym typeface="Helvetica"/>
              </a:rPr>
              <a:t>Negative PnL - regret, anger, frustration. </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6090F"/>
        </a:solidFill>
      </p:bgPr>
    </p:bg>
    <p:spTree>
      <p:nvGrpSpPr>
        <p:cNvPr id="1" name=""/>
        <p:cNvGrpSpPr/>
        <p:nvPr/>
      </p:nvGrpSpPr>
      <p:grpSpPr>
        <a:xfrm>
          <a:off x="0" y="0"/>
          <a:ext cx="0" cy="0"/>
          <a:chOff x="0" y="0"/>
          <a:chExt cx="0" cy="0"/>
        </a:xfrm>
      </p:grpSpPr>
      <p:grpSp>
        <p:nvGrpSpPr>
          <p:cNvPr name="Group 2" id="2"/>
          <p:cNvGrpSpPr/>
          <p:nvPr/>
        </p:nvGrpSpPr>
        <p:grpSpPr>
          <a:xfrm rot="-5400000">
            <a:off x="1876644" y="5483986"/>
            <a:ext cx="7656727" cy="153816"/>
            <a:chOff x="0" y="0"/>
            <a:chExt cx="21367895" cy="429260"/>
          </a:xfrm>
        </p:grpSpPr>
        <p:sp>
          <p:nvSpPr>
            <p:cNvPr name="Freeform 3" id="3"/>
            <p:cNvSpPr/>
            <p:nvPr/>
          </p:nvSpPr>
          <p:spPr>
            <a:xfrm flipH="false" flipV="false" rot="0">
              <a:off x="0" y="-5080"/>
              <a:ext cx="21367894" cy="434340"/>
            </a:xfrm>
            <a:custGeom>
              <a:avLst/>
              <a:gdLst/>
              <a:ahLst/>
              <a:cxnLst/>
              <a:rect r="r" b="b" t="t" l="l"/>
              <a:pathLst>
                <a:path h="434340" w="21367894">
                  <a:moveTo>
                    <a:pt x="21350115" y="187960"/>
                  </a:moveTo>
                  <a:lnTo>
                    <a:pt x="21088494" y="11430"/>
                  </a:lnTo>
                  <a:cubicBezTo>
                    <a:pt x="21070715" y="0"/>
                    <a:pt x="21047855" y="3810"/>
                    <a:pt x="21035155" y="21590"/>
                  </a:cubicBezTo>
                  <a:cubicBezTo>
                    <a:pt x="21023724" y="39370"/>
                    <a:pt x="21027535" y="62230"/>
                    <a:pt x="21045315" y="74930"/>
                  </a:cubicBezTo>
                  <a:lnTo>
                    <a:pt x="21204065" y="181610"/>
                  </a:lnTo>
                  <a:lnTo>
                    <a:pt x="0" y="181610"/>
                  </a:lnTo>
                  <a:lnTo>
                    <a:pt x="0" y="257810"/>
                  </a:lnTo>
                  <a:lnTo>
                    <a:pt x="21204065" y="257810"/>
                  </a:lnTo>
                  <a:lnTo>
                    <a:pt x="21045315" y="364490"/>
                  </a:lnTo>
                  <a:cubicBezTo>
                    <a:pt x="21027535" y="375920"/>
                    <a:pt x="21023724" y="400050"/>
                    <a:pt x="21035155" y="417830"/>
                  </a:cubicBezTo>
                  <a:cubicBezTo>
                    <a:pt x="21042774" y="429260"/>
                    <a:pt x="21054205" y="434340"/>
                    <a:pt x="21066905" y="434340"/>
                  </a:cubicBezTo>
                  <a:cubicBezTo>
                    <a:pt x="21074524" y="434340"/>
                    <a:pt x="21082144" y="431800"/>
                    <a:pt x="21088494" y="427990"/>
                  </a:cubicBezTo>
                  <a:lnTo>
                    <a:pt x="21351385" y="251460"/>
                  </a:lnTo>
                  <a:cubicBezTo>
                    <a:pt x="21361544" y="243840"/>
                    <a:pt x="21367894" y="232410"/>
                    <a:pt x="21367894" y="219710"/>
                  </a:cubicBezTo>
                  <a:cubicBezTo>
                    <a:pt x="21367894" y="207010"/>
                    <a:pt x="21361544" y="195580"/>
                    <a:pt x="21350115" y="187960"/>
                  </a:cubicBezTo>
                  <a:close/>
                </a:path>
              </a:pathLst>
            </a:custGeom>
            <a:solidFill>
              <a:srgbClr val="FFFFFF"/>
            </a:solidFill>
          </p:spPr>
        </p:sp>
      </p:grpSp>
      <p:grpSp>
        <p:nvGrpSpPr>
          <p:cNvPr name="Group 4" id="4"/>
          <p:cNvGrpSpPr/>
          <p:nvPr/>
        </p:nvGrpSpPr>
        <p:grpSpPr>
          <a:xfrm rot="0">
            <a:off x="5709874" y="9312349"/>
            <a:ext cx="11911044" cy="153816"/>
            <a:chOff x="0" y="0"/>
            <a:chExt cx="33240567" cy="429260"/>
          </a:xfrm>
        </p:grpSpPr>
        <p:sp>
          <p:nvSpPr>
            <p:cNvPr name="Freeform 5" id="5"/>
            <p:cNvSpPr/>
            <p:nvPr/>
          </p:nvSpPr>
          <p:spPr>
            <a:xfrm flipH="false" flipV="false" rot="0">
              <a:off x="0" y="-5080"/>
              <a:ext cx="33240566" cy="434340"/>
            </a:xfrm>
            <a:custGeom>
              <a:avLst/>
              <a:gdLst/>
              <a:ahLst/>
              <a:cxnLst/>
              <a:rect r="r" b="b" t="t" l="l"/>
              <a:pathLst>
                <a:path h="434340" w="33240566">
                  <a:moveTo>
                    <a:pt x="33222788" y="187960"/>
                  </a:moveTo>
                  <a:lnTo>
                    <a:pt x="32961166" y="11430"/>
                  </a:lnTo>
                  <a:cubicBezTo>
                    <a:pt x="32943388" y="0"/>
                    <a:pt x="32920527" y="3810"/>
                    <a:pt x="32907827" y="21590"/>
                  </a:cubicBezTo>
                  <a:cubicBezTo>
                    <a:pt x="32896398" y="39370"/>
                    <a:pt x="32900206" y="62230"/>
                    <a:pt x="32917988" y="74930"/>
                  </a:cubicBezTo>
                  <a:lnTo>
                    <a:pt x="33076738" y="181610"/>
                  </a:lnTo>
                  <a:lnTo>
                    <a:pt x="0" y="181610"/>
                  </a:lnTo>
                  <a:lnTo>
                    <a:pt x="0" y="257810"/>
                  </a:lnTo>
                  <a:lnTo>
                    <a:pt x="33076738" y="257810"/>
                  </a:lnTo>
                  <a:lnTo>
                    <a:pt x="32917988" y="364490"/>
                  </a:lnTo>
                  <a:cubicBezTo>
                    <a:pt x="32900206" y="375920"/>
                    <a:pt x="32896398" y="400050"/>
                    <a:pt x="32907827" y="417830"/>
                  </a:cubicBezTo>
                  <a:cubicBezTo>
                    <a:pt x="32915448" y="429260"/>
                    <a:pt x="32926877" y="434340"/>
                    <a:pt x="32939577" y="434340"/>
                  </a:cubicBezTo>
                  <a:cubicBezTo>
                    <a:pt x="32947198" y="434340"/>
                    <a:pt x="32954816" y="431800"/>
                    <a:pt x="32961166" y="427990"/>
                  </a:cubicBezTo>
                  <a:lnTo>
                    <a:pt x="33224056" y="251460"/>
                  </a:lnTo>
                  <a:cubicBezTo>
                    <a:pt x="33234216" y="243840"/>
                    <a:pt x="33240566" y="232410"/>
                    <a:pt x="33240566" y="219710"/>
                  </a:cubicBezTo>
                  <a:cubicBezTo>
                    <a:pt x="33240566" y="207010"/>
                    <a:pt x="33234216" y="195580"/>
                    <a:pt x="33222788" y="187960"/>
                  </a:cubicBezTo>
                  <a:close/>
                </a:path>
              </a:pathLst>
            </a:custGeom>
            <a:solidFill>
              <a:srgbClr val="FFFFFF"/>
            </a:solidFill>
          </p:spPr>
        </p:sp>
      </p:grpSp>
      <p:grpSp>
        <p:nvGrpSpPr>
          <p:cNvPr name="Group 6" id="6"/>
          <p:cNvGrpSpPr/>
          <p:nvPr/>
        </p:nvGrpSpPr>
        <p:grpSpPr>
          <a:xfrm rot="0">
            <a:off x="13589308" y="3934108"/>
            <a:ext cx="129368" cy="129368"/>
            <a:chOff x="0" y="0"/>
            <a:chExt cx="6350000" cy="6350000"/>
          </a:xfrm>
        </p:grpSpPr>
        <p:sp>
          <p:nvSpPr>
            <p:cNvPr name="Freeform 7" id="7"/>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101010"/>
            </a:solidFill>
          </p:spPr>
        </p:sp>
      </p:grpSp>
      <p:grpSp>
        <p:nvGrpSpPr>
          <p:cNvPr name="Group 8" id="8"/>
          <p:cNvGrpSpPr/>
          <p:nvPr/>
        </p:nvGrpSpPr>
        <p:grpSpPr>
          <a:xfrm rot="0">
            <a:off x="12439022" y="1939043"/>
            <a:ext cx="129368" cy="129368"/>
            <a:chOff x="0" y="0"/>
            <a:chExt cx="6350000" cy="6350000"/>
          </a:xfrm>
        </p:grpSpPr>
        <p:sp>
          <p:nvSpPr>
            <p:cNvPr name="Freeform 9" id="9"/>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101010"/>
            </a:solidFill>
          </p:spPr>
        </p:sp>
      </p:grpSp>
      <p:grpSp>
        <p:nvGrpSpPr>
          <p:cNvPr name="Group 10" id="10"/>
          <p:cNvGrpSpPr/>
          <p:nvPr/>
        </p:nvGrpSpPr>
        <p:grpSpPr>
          <a:xfrm rot="0">
            <a:off x="12439022" y="5552982"/>
            <a:ext cx="129368" cy="129368"/>
            <a:chOff x="0" y="0"/>
            <a:chExt cx="6350000" cy="6350000"/>
          </a:xfrm>
        </p:grpSpPr>
        <p:sp>
          <p:nvSpPr>
            <p:cNvPr name="Freeform 11" id="11"/>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101010"/>
            </a:solidFill>
          </p:spPr>
        </p:sp>
      </p:grpSp>
      <p:sp>
        <p:nvSpPr>
          <p:cNvPr name="AutoShape 12" id="12"/>
          <p:cNvSpPr/>
          <p:nvPr/>
        </p:nvSpPr>
        <p:spPr>
          <a:xfrm flipH="true">
            <a:off x="1178286" y="3557070"/>
            <a:ext cx="1169612" cy="0"/>
          </a:xfrm>
          <a:prstGeom prst="line">
            <a:avLst/>
          </a:prstGeom>
          <a:ln cap="flat" w="28575">
            <a:solidFill>
              <a:srgbClr val="F27100"/>
            </a:solidFill>
            <a:prstDash val="solid"/>
            <a:headEnd type="none" len="sm" w="sm"/>
            <a:tailEnd type="none" len="sm" w="sm"/>
          </a:ln>
        </p:spPr>
      </p:sp>
      <p:grpSp>
        <p:nvGrpSpPr>
          <p:cNvPr name="Group 13" id="13"/>
          <p:cNvGrpSpPr/>
          <p:nvPr/>
        </p:nvGrpSpPr>
        <p:grpSpPr>
          <a:xfrm rot="0">
            <a:off x="11665396" y="1388340"/>
            <a:ext cx="5593904" cy="5593904"/>
            <a:chOff x="0" y="0"/>
            <a:chExt cx="7458538" cy="7458538"/>
          </a:xfrm>
        </p:grpSpPr>
        <p:sp>
          <p:nvSpPr>
            <p:cNvPr name="Freeform 14" id="14"/>
            <p:cNvSpPr/>
            <p:nvPr/>
          </p:nvSpPr>
          <p:spPr>
            <a:xfrm flipH="false" flipV="false" rot="0">
              <a:off x="0" y="0"/>
              <a:ext cx="7458538" cy="7458538"/>
            </a:xfrm>
            <a:custGeom>
              <a:avLst/>
              <a:gdLst/>
              <a:ahLst/>
              <a:cxnLst/>
              <a:rect r="r" b="b" t="t" l="l"/>
              <a:pathLst>
                <a:path h="7458538" w="7458538">
                  <a:moveTo>
                    <a:pt x="0" y="0"/>
                  </a:moveTo>
                  <a:lnTo>
                    <a:pt x="7458538" y="0"/>
                  </a:lnTo>
                  <a:lnTo>
                    <a:pt x="7458538" y="7458538"/>
                  </a:lnTo>
                  <a:lnTo>
                    <a:pt x="0" y="745853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5" id="15"/>
            <p:cNvGrpSpPr/>
            <p:nvPr/>
          </p:nvGrpSpPr>
          <p:grpSpPr>
            <a:xfrm rot="0">
              <a:off x="77371" y="77371"/>
              <a:ext cx="7303796" cy="7303796"/>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70606"/>
              </a:solidFill>
            </p:spPr>
          </p:sp>
          <p:sp>
            <p:nvSpPr>
              <p:cNvPr name="TextBox 17" id="17"/>
              <p:cNvSpPr txBox="true"/>
              <p:nvPr/>
            </p:nvSpPr>
            <p:spPr>
              <a:xfrm>
                <a:off x="76200" y="28575"/>
                <a:ext cx="660400" cy="708025"/>
              </a:xfrm>
              <a:prstGeom prst="rect">
                <a:avLst/>
              </a:prstGeom>
            </p:spPr>
            <p:txBody>
              <a:bodyPr anchor="ctr" rtlCol="false" tIns="50800" lIns="50800" bIns="50800" rIns="50800"/>
              <a:lstStyle/>
              <a:p>
                <a:pPr algn="ctr">
                  <a:lnSpc>
                    <a:spcPts val="3303"/>
                  </a:lnSpc>
                </a:pPr>
              </a:p>
            </p:txBody>
          </p:sp>
        </p:grpSp>
      </p:grpSp>
      <p:sp>
        <p:nvSpPr>
          <p:cNvPr name="TextBox 18" id="18"/>
          <p:cNvSpPr txBox="true"/>
          <p:nvPr/>
        </p:nvSpPr>
        <p:spPr>
          <a:xfrm rot="0">
            <a:off x="4714489" y="9563018"/>
            <a:ext cx="4201643" cy="228162"/>
          </a:xfrm>
          <a:prstGeom prst="rect">
            <a:avLst/>
          </a:prstGeom>
        </p:spPr>
        <p:txBody>
          <a:bodyPr anchor="t" rtlCol="false" tIns="0" lIns="0" bIns="0" rIns="0">
            <a:spAutoFit/>
          </a:bodyPr>
          <a:lstStyle/>
          <a:p>
            <a:pPr algn="ctr" marL="0" indent="0" lvl="0">
              <a:lnSpc>
                <a:spcPts val="1400"/>
              </a:lnSpc>
              <a:spcBef>
                <a:spcPct val="0"/>
              </a:spcBef>
            </a:pPr>
            <a:r>
              <a:rPr lang="en-US" sz="1400" spc="140">
                <a:solidFill>
                  <a:srgbClr val="FFFFFF"/>
                </a:solidFill>
                <a:latin typeface="Agrandir"/>
                <a:ea typeface="Agrandir"/>
                <a:cs typeface="Agrandir"/>
                <a:sym typeface="Agrandir"/>
              </a:rPr>
              <a:t>DIFFICULT</a:t>
            </a:r>
          </a:p>
        </p:txBody>
      </p:sp>
      <p:sp>
        <p:nvSpPr>
          <p:cNvPr name="TextBox 19" id="19"/>
          <p:cNvSpPr txBox="true"/>
          <p:nvPr/>
        </p:nvSpPr>
        <p:spPr>
          <a:xfrm rot="-5400000">
            <a:off x="4693135" y="8700754"/>
            <a:ext cx="1603667" cy="228162"/>
          </a:xfrm>
          <a:prstGeom prst="rect">
            <a:avLst/>
          </a:prstGeom>
        </p:spPr>
        <p:txBody>
          <a:bodyPr anchor="t" rtlCol="false" tIns="0" lIns="0" bIns="0" rIns="0">
            <a:spAutoFit/>
          </a:bodyPr>
          <a:lstStyle/>
          <a:p>
            <a:pPr algn="ctr" marL="0" indent="0" lvl="0">
              <a:lnSpc>
                <a:spcPts val="1400"/>
              </a:lnSpc>
              <a:spcBef>
                <a:spcPct val="0"/>
              </a:spcBef>
            </a:pPr>
            <a:r>
              <a:rPr lang="en-US" sz="1400" spc="140" u="none">
                <a:solidFill>
                  <a:srgbClr val="FFFFFF"/>
                </a:solidFill>
                <a:latin typeface="Agrandir"/>
                <a:ea typeface="Agrandir"/>
                <a:cs typeface="Agrandir"/>
                <a:sym typeface="Agrandir"/>
              </a:rPr>
              <a:t>LOW</a:t>
            </a:r>
          </a:p>
        </p:txBody>
      </p:sp>
      <p:sp>
        <p:nvSpPr>
          <p:cNvPr name="TextBox 20" id="20"/>
          <p:cNvSpPr txBox="true"/>
          <p:nvPr/>
        </p:nvSpPr>
        <p:spPr>
          <a:xfrm rot="-5400000">
            <a:off x="4683610" y="2272122"/>
            <a:ext cx="1603667" cy="228162"/>
          </a:xfrm>
          <a:prstGeom prst="rect">
            <a:avLst/>
          </a:prstGeom>
        </p:spPr>
        <p:txBody>
          <a:bodyPr anchor="t" rtlCol="false" tIns="0" lIns="0" bIns="0" rIns="0">
            <a:spAutoFit/>
          </a:bodyPr>
          <a:lstStyle/>
          <a:p>
            <a:pPr algn="ctr" marL="0" indent="0" lvl="0">
              <a:lnSpc>
                <a:spcPts val="1400"/>
              </a:lnSpc>
              <a:spcBef>
                <a:spcPct val="0"/>
              </a:spcBef>
            </a:pPr>
            <a:r>
              <a:rPr lang="en-US" sz="1400" spc="140" u="none">
                <a:solidFill>
                  <a:srgbClr val="FFFFFF"/>
                </a:solidFill>
                <a:latin typeface="Agrandir"/>
                <a:ea typeface="Agrandir"/>
                <a:cs typeface="Agrandir"/>
                <a:sym typeface="Agrandir"/>
              </a:rPr>
              <a:t>HIGH</a:t>
            </a:r>
          </a:p>
        </p:txBody>
      </p:sp>
      <p:sp>
        <p:nvSpPr>
          <p:cNvPr name="TextBox 21" id="21"/>
          <p:cNvSpPr txBox="true"/>
          <p:nvPr/>
        </p:nvSpPr>
        <p:spPr>
          <a:xfrm rot="0">
            <a:off x="15397422" y="9563018"/>
            <a:ext cx="2377350" cy="228162"/>
          </a:xfrm>
          <a:prstGeom prst="rect">
            <a:avLst/>
          </a:prstGeom>
        </p:spPr>
        <p:txBody>
          <a:bodyPr anchor="t" rtlCol="false" tIns="0" lIns="0" bIns="0" rIns="0">
            <a:spAutoFit/>
          </a:bodyPr>
          <a:lstStyle/>
          <a:p>
            <a:pPr algn="ctr" marL="0" indent="0" lvl="0">
              <a:lnSpc>
                <a:spcPts val="1400"/>
              </a:lnSpc>
              <a:spcBef>
                <a:spcPct val="0"/>
              </a:spcBef>
            </a:pPr>
            <a:r>
              <a:rPr lang="en-US" sz="1400" spc="140">
                <a:solidFill>
                  <a:srgbClr val="FFFFFF"/>
                </a:solidFill>
                <a:latin typeface="Agrandir"/>
                <a:ea typeface="Agrandir"/>
                <a:cs typeface="Agrandir"/>
                <a:sym typeface="Agrandir"/>
              </a:rPr>
              <a:t>EASY </a:t>
            </a:r>
          </a:p>
        </p:txBody>
      </p:sp>
      <p:sp>
        <p:nvSpPr>
          <p:cNvPr name="TextBox 22" id="22"/>
          <p:cNvSpPr txBox="true"/>
          <p:nvPr/>
        </p:nvSpPr>
        <p:spPr>
          <a:xfrm rot="-5400000">
            <a:off x="3176523" y="5316269"/>
            <a:ext cx="4201643" cy="274320"/>
          </a:xfrm>
          <a:prstGeom prst="rect">
            <a:avLst/>
          </a:prstGeom>
        </p:spPr>
        <p:txBody>
          <a:bodyPr anchor="t" rtlCol="false" tIns="0" lIns="0" bIns="0" rIns="0">
            <a:spAutoFit/>
          </a:bodyPr>
          <a:lstStyle/>
          <a:p>
            <a:pPr algn="ctr" marL="0" indent="0" lvl="0">
              <a:lnSpc>
                <a:spcPts val="1800"/>
              </a:lnSpc>
            </a:pPr>
            <a:r>
              <a:rPr lang="en-US" sz="1800" spc="179">
                <a:solidFill>
                  <a:srgbClr val="FFFFFF"/>
                </a:solidFill>
                <a:latin typeface="Helvetica Bold"/>
                <a:ea typeface="Helvetica Bold"/>
                <a:cs typeface="Helvetica Bold"/>
                <a:sym typeface="Helvetica Bold"/>
              </a:rPr>
              <a:t>IMPORTANT TO USER</a:t>
            </a:r>
          </a:p>
        </p:txBody>
      </p:sp>
      <p:sp>
        <p:nvSpPr>
          <p:cNvPr name="TextBox 23" id="23"/>
          <p:cNvSpPr txBox="true"/>
          <p:nvPr/>
        </p:nvSpPr>
        <p:spPr>
          <a:xfrm rot="0">
            <a:off x="9831676" y="9743774"/>
            <a:ext cx="4201643" cy="274320"/>
          </a:xfrm>
          <a:prstGeom prst="rect">
            <a:avLst/>
          </a:prstGeom>
        </p:spPr>
        <p:txBody>
          <a:bodyPr anchor="t" rtlCol="false" tIns="0" lIns="0" bIns="0" rIns="0">
            <a:spAutoFit/>
          </a:bodyPr>
          <a:lstStyle/>
          <a:p>
            <a:pPr algn="ctr" marL="0" indent="0" lvl="0">
              <a:lnSpc>
                <a:spcPts val="1800"/>
              </a:lnSpc>
            </a:pPr>
            <a:r>
              <a:rPr lang="en-US" sz="1800" spc="179">
                <a:solidFill>
                  <a:srgbClr val="FFFFFF"/>
                </a:solidFill>
                <a:latin typeface="Helvetica Bold"/>
                <a:ea typeface="Helvetica Bold"/>
                <a:cs typeface="Helvetica Bold"/>
                <a:sym typeface="Helvetica Bold"/>
              </a:rPr>
              <a:t>FEASIBILITY FOR US</a:t>
            </a:r>
          </a:p>
        </p:txBody>
      </p:sp>
      <p:sp>
        <p:nvSpPr>
          <p:cNvPr name="TextBox 24" id="24"/>
          <p:cNvSpPr txBox="true"/>
          <p:nvPr/>
        </p:nvSpPr>
        <p:spPr>
          <a:xfrm rot="0">
            <a:off x="1178286" y="923925"/>
            <a:ext cx="6584581" cy="2138441"/>
          </a:xfrm>
          <a:prstGeom prst="rect">
            <a:avLst/>
          </a:prstGeom>
        </p:spPr>
        <p:txBody>
          <a:bodyPr anchor="t" rtlCol="false" tIns="0" lIns="0" bIns="0" rIns="0">
            <a:spAutoFit/>
          </a:bodyPr>
          <a:lstStyle/>
          <a:p>
            <a:pPr algn="l">
              <a:lnSpc>
                <a:spcPts val="5376"/>
              </a:lnSpc>
            </a:pPr>
            <a:r>
              <a:rPr lang="en-US" sz="4200" spc="449">
                <a:solidFill>
                  <a:srgbClr val="FFFFFF"/>
                </a:solidFill>
                <a:latin typeface="Agrandir Heavy"/>
                <a:ea typeface="Agrandir Heavy"/>
                <a:cs typeface="Agrandir Heavy"/>
                <a:sym typeface="Agrandir Heavy"/>
              </a:rPr>
              <a:t>PRIORITIZATION</a:t>
            </a:r>
          </a:p>
          <a:p>
            <a:pPr algn="l">
              <a:lnSpc>
                <a:spcPts val="5376"/>
              </a:lnSpc>
            </a:pPr>
            <a:r>
              <a:rPr lang="en-US" sz="4200" spc="449">
                <a:solidFill>
                  <a:srgbClr val="FFFFFF"/>
                </a:solidFill>
                <a:latin typeface="Agrandir Heavy"/>
                <a:ea typeface="Agrandir Heavy"/>
                <a:cs typeface="Agrandir Heavy"/>
                <a:sym typeface="Agrandir Heavy"/>
              </a:rPr>
              <a:t>OF</a:t>
            </a:r>
          </a:p>
          <a:p>
            <a:pPr algn="l">
              <a:lnSpc>
                <a:spcPts val="5376"/>
              </a:lnSpc>
            </a:pPr>
            <a:r>
              <a:rPr lang="en-US" sz="4200" spc="449">
                <a:solidFill>
                  <a:srgbClr val="FFFFFF"/>
                </a:solidFill>
                <a:latin typeface="Agrandir Heavy"/>
                <a:ea typeface="Agrandir Heavy"/>
                <a:cs typeface="Agrandir Heavy"/>
                <a:sym typeface="Agrandir Heavy"/>
              </a:rPr>
              <a:t>BIG IDEAS</a:t>
            </a:r>
          </a:p>
        </p:txBody>
      </p:sp>
      <p:sp>
        <p:nvSpPr>
          <p:cNvPr name="TextBox 25" id="25"/>
          <p:cNvSpPr txBox="true"/>
          <p:nvPr/>
        </p:nvSpPr>
        <p:spPr>
          <a:xfrm rot="0">
            <a:off x="12733627" y="2338578"/>
            <a:ext cx="3629680" cy="559435"/>
          </a:xfrm>
          <a:prstGeom prst="rect">
            <a:avLst/>
          </a:prstGeom>
        </p:spPr>
        <p:txBody>
          <a:bodyPr anchor="t" rtlCol="false" tIns="0" lIns="0" bIns="0" rIns="0">
            <a:spAutoFit/>
          </a:bodyPr>
          <a:lstStyle/>
          <a:p>
            <a:pPr algn="l" marL="345439" indent="-172720" lvl="1">
              <a:lnSpc>
                <a:spcPts val="2239"/>
              </a:lnSpc>
              <a:buFont typeface="Arial"/>
              <a:buChar char="•"/>
            </a:pPr>
            <a:r>
              <a:rPr lang="en-US" sz="1599">
                <a:solidFill>
                  <a:srgbClr val="FFFFFF"/>
                </a:solidFill>
                <a:latin typeface="Helvetica"/>
                <a:ea typeface="Helvetica"/>
                <a:cs typeface="Helvetica"/>
                <a:sym typeface="Helvetica"/>
              </a:rPr>
              <a:t>Real-time Sentiment Analysis from Reddit</a:t>
            </a:r>
          </a:p>
        </p:txBody>
      </p:sp>
      <p:sp>
        <p:nvSpPr>
          <p:cNvPr name="TextBox 26" id="26"/>
          <p:cNvSpPr txBox="true"/>
          <p:nvPr/>
        </p:nvSpPr>
        <p:spPr>
          <a:xfrm rot="0">
            <a:off x="12647508" y="2809682"/>
            <a:ext cx="3629680" cy="559435"/>
          </a:xfrm>
          <a:prstGeom prst="rect">
            <a:avLst/>
          </a:prstGeom>
        </p:spPr>
        <p:txBody>
          <a:bodyPr anchor="t" rtlCol="false" tIns="0" lIns="0" bIns="0" rIns="0">
            <a:spAutoFit/>
          </a:bodyPr>
          <a:lstStyle/>
          <a:p>
            <a:pPr algn="l" marL="345439" indent="-172720" lvl="1">
              <a:lnSpc>
                <a:spcPts val="2239"/>
              </a:lnSpc>
              <a:buFont typeface="Arial"/>
              <a:buChar char="•"/>
            </a:pPr>
            <a:r>
              <a:rPr lang="en-US" sz="1599">
                <a:solidFill>
                  <a:srgbClr val="FFFFFF"/>
                </a:solidFill>
                <a:latin typeface="Helvetica"/>
                <a:ea typeface="Helvetica"/>
                <a:cs typeface="Helvetica"/>
                <a:sym typeface="Helvetica"/>
              </a:rPr>
              <a:t>Alert user of abrupt changes in predictions -- negative or positive.</a:t>
            </a:r>
          </a:p>
        </p:txBody>
      </p:sp>
      <p:sp>
        <p:nvSpPr>
          <p:cNvPr name="TextBox 27" id="27"/>
          <p:cNvSpPr txBox="true"/>
          <p:nvPr/>
        </p:nvSpPr>
        <p:spPr>
          <a:xfrm rot="0">
            <a:off x="13137637" y="3620421"/>
            <a:ext cx="3629680" cy="283210"/>
          </a:xfrm>
          <a:prstGeom prst="rect">
            <a:avLst/>
          </a:prstGeom>
        </p:spPr>
        <p:txBody>
          <a:bodyPr anchor="t" rtlCol="false" tIns="0" lIns="0" bIns="0" rIns="0">
            <a:spAutoFit/>
          </a:bodyPr>
          <a:lstStyle/>
          <a:p>
            <a:pPr algn="ctr">
              <a:lnSpc>
                <a:spcPts val="2239"/>
              </a:lnSpc>
              <a:spcBef>
                <a:spcPct val="0"/>
              </a:spcBef>
            </a:pPr>
            <a:r>
              <a:rPr lang="en-US" sz="1599">
                <a:solidFill>
                  <a:srgbClr val="FFFFFF"/>
                </a:solidFill>
                <a:latin typeface="Helvetica"/>
                <a:ea typeface="Helvetica"/>
                <a:cs typeface="Helvetica"/>
                <a:sym typeface="Helvetica"/>
              </a:rPr>
              <a:t>Simulation of Investment Outcomes</a:t>
            </a:r>
          </a:p>
        </p:txBody>
      </p:sp>
      <p:sp>
        <p:nvSpPr>
          <p:cNvPr name="TextBox 28" id="28"/>
          <p:cNvSpPr txBox="true"/>
          <p:nvPr/>
        </p:nvSpPr>
        <p:spPr>
          <a:xfrm rot="0">
            <a:off x="12104822" y="4292664"/>
            <a:ext cx="4887291" cy="559435"/>
          </a:xfrm>
          <a:prstGeom prst="rect">
            <a:avLst/>
          </a:prstGeom>
        </p:spPr>
        <p:txBody>
          <a:bodyPr anchor="t" rtlCol="false" tIns="0" lIns="0" bIns="0" rIns="0">
            <a:spAutoFit/>
          </a:bodyPr>
          <a:lstStyle/>
          <a:p>
            <a:pPr algn="l" marL="345439" indent="-172720" lvl="1">
              <a:lnSpc>
                <a:spcPts val="2239"/>
              </a:lnSpc>
              <a:buFont typeface="Arial"/>
              <a:buChar char="•"/>
            </a:pPr>
            <a:r>
              <a:rPr lang="en-US" sz="1599">
                <a:solidFill>
                  <a:srgbClr val="FFFFFF"/>
                </a:solidFill>
                <a:latin typeface="Helvetica"/>
                <a:ea typeface="Helvetica"/>
                <a:cs typeface="Helvetica"/>
                <a:sym typeface="Helvetica"/>
              </a:rPr>
              <a:t>Personalized Investment Recommendations dynamic to user changes in risk profile.</a:t>
            </a:r>
          </a:p>
        </p:txBody>
      </p:sp>
      <p:sp>
        <p:nvSpPr>
          <p:cNvPr name="TextBox 29" id="29"/>
          <p:cNvSpPr txBox="true"/>
          <p:nvPr/>
        </p:nvSpPr>
        <p:spPr>
          <a:xfrm rot="0">
            <a:off x="12568390" y="5513269"/>
            <a:ext cx="3629680" cy="559435"/>
          </a:xfrm>
          <a:prstGeom prst="rect">
            <a:avLst/>
          </a:prstGeom>
        </p:spPr>
        <p:txBody>
          <a:bodyPr anchor="t" rtlCol="false" tIns="0" lIns="0" bIns="0" rIns="0">
            <a:spAutoFit/>
          </a:bodyPr>
          <a:lstStyle/>
          <a:p>
            <a:pPr algn="l" marL="345439" indent="-172720" lvl="1">
              <a:lnSpc>
                <a:spcPts val="2239"/>
              </a:lnSpc>
              <a:buFont typeface="Arial"/>
              <a:buChar char="•"/>
            </a:pPr>
            <a:r>
              <a:rPr lang="en-US" sz="1599">
                <a:solidFill>
                  <a:srgbClr val="FFFFFF"/>
                </a:solidFill>
                <a:latin typeface="Helvetica"/>
                <a:ea typeface="Helvetica"/>
                <a:cs typeface="Helvetica"/>
                <a:sym typeface="Helvetica"/>
              </a:rPr>
              <a:t>Event-driven tuning of portfolio performance.</a:t>
            </a:r>
          </a:p>
        </p:txBody>
      </p:sp>
      <p:sp>
        <p:nvSpPr>
          <p:cNvPr name="TextBox 30" id="30"/>
          <p:cNvSpPr txBox="true"/>
          <p:nvPr/>
        </p:nvSpPr>
        <p:spPr>
          <a:xfrm rot="0">
            <a:off x="5948027" y="8360818"/>
            <a:ext cx="3629680" cy="835660"/>
          </a:xfrm>
          <a:prstGeom prst="rect">
            <a:avLst/>
          </a:prstGeom>
        </p:spPr>
        <p:txBody>
          <a:bodyPr anchor="t" rtlCol="false" tIns="0" lIns="0" bIns="0" rIns="0">
            <a:spAutoFit/>
          </a:bodyPr>
          <a:lstStyle/>
          <a:p>
            <a:pPr algn="l" marL="345439" indent="-172720" lvl="1">
              <a:lnSpc>
                <a:spcPts val="2239"/>
              </a:lnSpc>
              <a:buFont typeface="Arial"/>
              <a:buChar char="•"/>
            </a:pPr>
            <a:r>
              <a:rPr lang="en-US" sz="1599">
                <a:solidFill>
                  <a:srgbClr val="FFFFFF"/>
                </a:solidFill>
                <a:latin typeface="Helvetica"/>
                <a:ea typeface="Helvetica"/>
                <a:cs typeface="Helvetica"/>
                <a:sym typeface="Helvetica"/>
              </a:rPr>
              <a:t>Mix various data sources. Different sources cannot be weighed against each other as easily.</a:t>
            </a:r>
          </a:p>
        </p:txBody>
      </p:sp>
      <p:sp>
        <p:nvSpPr>
          <p:cNvPr name="TextBox 31" id="31"/>
          <p:cNvSpPr txBox="true"/>
          <p:nvPr/>
        </p:nvSpPr>
        <p:spPr>
          <a:xfrm rot="0">
            <a:off x="8566179" y="1824228"/>
            <a:ext cx="4002211" cy="835660"/>
          </a:xfrm>
          <a:prstGeom prst="rect">
            <a:avLst/>
          </a:prstGeom>
        </p:spPr>
        <p:txBody>
          <a:bodyPr anchor="t" rtlCol="false" tIns="0" lIns="0" bIns="0" rIns="0">
            <a:spAutoFit/>
          </a:bodyPr>
          <a:lstStyle/>
          <a:p>
            <a:pPr algn="l" marL="345439" indent="-172720" lvl="1">
              <a:lnSpc>
                <a:spcPts val="2239"/>
              </a:lnSpc>
              <a:buFont typeface="Arial"/>
              <a:buChar char="•"/>
            </a:pPr>
            <a:r>
              <a:rPr lang="en-US" sz="1599">
                <a:solidFill>
                  <a:srgbClr val="FFFFFF"/>
                </a:solidFill>
                <a:latin typeface="Helvetica"/>
                <a:ea typeface="Helvetica"/>
                <a:cs typeface="Helvetica"/>
                <a:sym typeface="Helvetica"/>
              </a:rPr>
              <a:t>Overriding user risk tolerance when user decisions (in hindsight) lead to worse performance.</a:t>
            </a:r>
          </a:p>
        </p:txBody>
      </p:sp>
      <p:sp>
        <p:nvSpPr>
          <p:cNvPr name="TextBox 32" id="32"/>
          <p:cNvSpPr txBox="true"/>
          <p:nvPr/>
        </p:nvSpPr>
        <p:spPr>
          <a:xfrm rot="0">
            <a:off x="8715848" y="5505357"/>
            <a:ext cx="3439676" cy="559435"/>
          </a:xfrm>
          <a:prstGeom prst="rect">
            <a:avLst/>
          </a:prstGeom>
        </p:spPr>
        <p:txBody>
          <a:bodyPr anchor="t" rtlCol="false" tIns="0" lIns="0" bIns="0" rIns="0">
            <a:spAutoFit/>
          </a:bodyPr>
          <a:lstStyle/>
          <a:p>
            <a:pPr algn="l" marL="345439" indent="-172720" lvl="1">
              <a:lnSpc>
                <a:spcPts val="2239"/>
              </a:lnSpc>
              <a:buFont typeface="Arial"/>
              <a:buChar char="•"/>
            </a:pPr>
            <a:r>
              <a:rPr lang="en-US" sz="1599">
                <a:solidFill>
                  <a:srgbClr val="FFFFFF"/>
                </a:solidFill>
                <a:latin typeface="Helvetica"/>
                <a:ea typeface="Helvetica"/>
                <a:cs typeface="Helvetica"/>
                <a:sym typeface="Helvetica"/>
              </a:rPr>
              <a:t>Identify trustworthy subreddit users to follow</a:t>
            </a:r>
          </a:p>
        </p:txBody>
      </p:sp>
      <p:sp>
        <p:nvSpPr>
          <p:cNvPr name="TextBox 33" id="33"/>
          <p:cNvSpPr txBox="true"/>
          <p:nvPr/>
        </p:nvSpPr>
        <p:spPr>
          <a:xfrm rot="0">
            <a:off x="8621973" y="4162332"/>
            <a:ext cx="2648384" cy="559435"/>
          </a:xfrm>
          <a:prstGeom prst="rect">
            <a:avLst/>
          </a:prstGeom>
        </p:spPr>
        <p:txBody>
          <a:bodyPr anchor="t" rtlCol="false" tIns="0" lIns="0" bIns="0" rIns="0">
            <a:spAutoFit/>
          </a:bodyPr>
          <a:lstStyle/>
          <a:p>
            <a:pPr algn="l" marL="345439" indent="-172720" lvl="1">
              <a:lnSpc>
                <a:spcPts val="2239"/>
              </a:lnSpc>
              <a:buFont typeface="Arial"/>
              <a:buChar char="•"/>
            </a:pPr>
            <a:r>
              <a:rPr lang="en-US" sz="1599">
                <a:solidFill>
                  <a:srgbClr val="FFFFFF"/>
                </a:solidFill>
                <a:latin typeface="Helvetica"/>
                <a:ea typeface="Helvetica"/>
                <a:cs typeface="Helvetica"/>
                <a:sym typeface="Helvetica"/>
              </a:rPr>
              <a:t>Bitcoin price manipulation</a:t>
            </a:r>
          </a:p>
        </p:txBody>
      </p:sp>
      <p:sp>
        <p:nvSpPr>
          <p:cNvPr name="TextBox 34" id="34"/>
          <p:cNvSpPr txBox="true"/>
          <p:nvPr/>
        </p:nvSpPr>
        <p:spPr>
          <a:xfrm rot="0">
            <a:off x="7601717" y="6394916"/>
            <a:ext cx="3388973" cy="559435"/>
          </a:xfrm>
          <a:prstGeom prst="rect">
            <a:avLst/>
          </a:prstGeom>
        </p:spPr>
        <p:txBody>
          <a:bodyPr anchor="t" rtlCol="false" tIns="0" lIns="0" bIns="0" rIns="0">
            <a:spAutoFit/>
          </a:bodyPr>
          <a:lstStyle/>
          <a:p>
            <a:pPr algn="l" marL="345439" indent="-172720" lvl="1">
              <a:lnSpc>
                <a:spcPts val="2239"/>
              </a:lnSpc>
              <a:buFont typeface="Arial"/>
              <a:buChar char="•"/>
            </a:pPr>
            <a:r>
              <a:rPr lang="en-US" sz="1599">
                <a:solidFill>
                  <a:srgbClr val="FFFFFF"/>
                </a:solidFill>
                <a:latin typeface="Helvetica"/>
                <a:ea typeface="Helvetica"/>
                <a:cs typeface="Helvetica"/>
                <a:sym typeface="Helvetica"/>
              </a:rPr>
              <a:t>Visual Meme and Humor Analysis</a:t>
            </a:r>
          </a:p>
        </p:txBody>
      </p:sp>
      <p:sp>
        <p:nvSpPr>
          <p:cNvPr name="TextBox 35" id="35"/>
          <p:cNvSpPr txBox="true"/>
          <p:nvPr/>
        </p:nvSpPr>
        <p:spPr>
          <a:xfrm rot="0">
            <a:off x="9296204" y="8989468"/>
            <a:ext cx="7067104" cy="283210"/>
          </a:xfrm>
          <a:prstGeom prst="rect">
            <a:avLst/>
          </a:prstGeom>
        </p:spPr>
        <p:txBody>
          <a:bodyPr anchor="t" rtlCol="false" tIns="0" lIns="0" bIns="0" rIns="0">
            <a:spAutoFit/>
          </a:bodyPr>
          <a:lstStyle/>
          <a:p>
            <a:pPr algn="l" marL="345439" indent="-172720" lvl="1">
              <a:lnSpc>
                <a:spcPts val="2239"/>
              </a:lnSpc>
              <a:buFont typeface="Arial"/>
              <a:buChar char="•"/>
            </a:pPr>
            <a:r>
              <a:rPr lang="en-US" sz="1599">
                <a:solidFill>
                  <a:srgbClr val="FFFFFF"/>
                </a:solidFill>
                <a:latin typeface="Helvetica"/>
                <a:ea typeface="Helvetica"/>
                <a:cs typeface="Helvetica"/>
                <a:sym typeface="Helvetica"/>
              </a:rPr>
              <a:t>Offline Mode with Cached Data</a:t>
            </a:r>
          </a:p>
        </p:txBody>
      </p:sp>
      <p:sp>
        <p:nvSpPr>
          <p:cNvPr name="TextBox 36" id="36"/>
          <p:cNvSpPr txBox="true"/>
          <p:nvPr/>
        </p:nvSpPr>
        <p:spPr>
          <a:xfrm rot="0">
            <a:off x="12155525" y="7125118"/>
            <a:ext cx="5593904" cy="283210"/>
          </a:xfrm>
          <a:prstGeom prst="rect">
            <a:avLst/>
          </a:prstGeom>
        </p:spPr>
        <p:txBody>
          <a:bodyPr anchor="t" rtlCol="false" tIns="0" lIns="0" bIns="0" rIns="0">
            <a:spAutoFit/>
          </a:bodyPr>
          <a:lstStyle/>
          <a:p>
            <a:pPr algn="l" marL="345439" indent="-172720" lvl="1">
              <a:lnSpc>
                <a:spcPts val="2239"/>
              </a:lnSpc>
              <a:buFont typeface="Arial"/>
              <a:buChar char="•"/>
            </a:pPr>
            <a:r>
              <a:rPr lang="en-US" sz="1599">
                <a:solidFill>
                  <a:srgbClr val="FFFFFF"/>
                </a:solidFill>
                <a:latin typeface="Helvetica"/>
                <a:ea typeface="Helvetica"/>
                <a:cs typeface="Helvetica"/>
                <a:sym typeface="Helvetica"/>
              </a:rPr>
              <a:t>Global Cryptocurrency News Aggregator</a:t>
            </a:r>
          </a:p>
        </p:txBody>
      </p:sp>
      <p:sp>
        <p:nvSpPr>
          <p:cNvPr name="TextBox 37" id="37"/>
          <p:cNvSpPr txBox="true"/>
          <p:nvPr/>
        </p:nvSpPr>
        <p:spPr>
          <a:xfrm rot="0">
            <a:off x="11751515" y="7839493"/>
            <a:ext cx="5593904" cy="283210"/>
          </a:xfrm>
          <a:prstGeom prst="rect">
            <a:avLst/>
          </a:prstGeom>
        </p:spPr>
        <p:txBody>
          <a:bodyPr anchor="t" rtlCol="false" tIns="0" lIns="0" bIns="0" rIns="0">
            <a:spAutoFit/>
          </a:bodyPr>
          <a:lstStyle/>
          <a:p>
            <a:pPr algn="l" marL="345439" indent="-172720" lvl="1">
              <a:lnSpc>
                <a:spcPts val="2239"/>
              </a:lnSpc>
              <a:buFont typeface="Arial"/>
              <a:buChar char="•"/>
            </a:pPr>
            <a:r>
              <a:rPr lang="en-US" sz="1599">
                <a:solidFill>
                  <a:srgbClr val="FFFFFF"/>
                </a:solidFill>
                <a:latin typeface="Helvetica"/>
                <a:ea typeface="Helvetica"/>
                <a:cs typeface="Helvetica"/>
                <a:sym typeface="Helvetica"/>
              </a:rPr>
              <a:t>Integration with Cryptocurrency Wallets</a:t>
            </a:r>
          </a:p>
        </p:txBody>
      </p:sp>
      <p:sp>
        <p:nvSpPr>
          <p:cNvPr name="TextBox 38" id="38"/>
          <p:cNvSpPr txBox="true"/>
          <p:nvPr/>
        </p:nvSpPr>
        <p:spPr>
          <a:xfrm rot="0">
            <a:off x="11751515" y="8627518"/>
            <a:ext cx="5593904" cy="283210"/>
          </a:xfrm>
          <a:prstGeom prst="rect">
            <a:avLst/>
          </a:prstGeom>
        </p:spPr>
        <p:txBody>
          <a:bodyPr anchor="t" rtlCol="false" tIns="0" lIns="0" bIns="0" rIns="0">
            <a:spAutoFit/>
          </a:bodyPr>
          <a:lstStyle/>
          <a:p>
            <a:pPr algn="l" marL="345439" indent="-172720" lvl="1">
              <a:lnSpc>
                <a:spcPts val="2239"/>
              </a:lnSpc>
              <a:buFont typeface="Arial"/>
              <a:buChar char="•"/>
            </a:pPr>
            <a:r>
              <a:rPr lang="en-US" sz="1599">
                <a:solidFill>
                  <a:srgbClr val="FFFFFF"/>
                </a:solidFill>
                <a:latin typeface="Helvetica"/>
                <a:ea typeface="Helvetica"/>
                <a:cs typeface="Helvetica"/>
                <a:sym typeface="Helvetica"/>
              </a:rPr>
              <a:t>Educational Content on Crypto Investing</a:t>
            </a:r>
          </a:p>
        </p:txBody>
      </p:sp>
      <p:sp>
        <p:nvSpPr>
          <p:cNvPr name="TextBox 39" id="39"/>
          <p:cNvSpPr txBox="true"/>
          <p:nvPr/>
        </p:nvSpPr>
        <p:spPr>
          <a:xfrm rot="0">
            <a:off x="5609049" y="1956102"/>
            <a:ext cx="4002211" cy="283210"/>
          </a:xfrm>
          <a:prstGeom prst="rect">
            <a:avLst/>
          </a:prstGeom>
        </p:spPr>
        <p:txBody>
          <a:bodyPr anchor="t" rtlCol="false" tIns="0" lIns="0" bIns="0" rIns="0">
            <a:spAutoFit/>
          </a:bodyPr>
          <a:lstStyle/>
          <a:p>
            <a:pPr algn="l" marL="345439" indent="-172720" lvl="1">
              <a:lnSpc>
                <a:spcPts val="2239"/>
              </a:lnSpc>
              <a:buFont typeface="Arial"/>
              <a:buChar char="•"/>
            </a:pPr>
            <a:r>
              <a:rPr lang="en-US" sz="1599">
                <a:solidFill>
                  <a:srgbClr val="FFFFFF"/>
                </a:solidFill>
                <a:latin typeface="Helvetica"/>
                <a:ea typeface="Helvetica"/>
                <a:cs typeface="Helvetica"/>
                <a:sym typeface="Helvetica"/>
              </a:rPr>
              <a:t>100% Accuracy</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6090F"/>
        </a:solidFill>
      </p:bgPr>
    </p:bg>
    <p:spTree>
      <p:nvGrpSpPr>
        <p:cNvPr id="1" name=""/>
        <p:cNvGrpSpPr/>
        <p:nvPr/>
      </p:nvGrpSpPr>
      <p:grpSpPr>
        <a:xfrm>
          <a:off x="0" y="0"/>
          <a:ext cx="0" cy="0"/>
          <a:chOff x="0" y="0"/>
          <a:chExt cx="0" cy="0"/>
        </a:xfrm>
      </p:grpSpPr>
      <p:sp>
        <p:nvSpPr>
          <p:cNvPr name="Freeform 2" id="2"/>
          <p:cNvSpPr/>
          <p:nvPr/>
        </p:nvSpPr>
        <p:spPr>
          <a:xfrm flipH="false" flipV="false" rot="306823">
            <a:off x="-4872494" y="-1543170"/>
            <a:ext cx="15769349" cy="12101519"/>
          </a:xfrm>
          <a:custGeom>
            <a:avLst/>
            <a:gdLst/>
            <a:ahLst/>
            <a:cxnLst/>
            <a:rect r="r" b="b" t="t" l="l"/>
            <a:pathLst>
              <a:path h="12101519" w="15769349">
                <a:moveTo>
                  <a:pt x="0" y="0"/>
                </a:moveTo>
                <a:lnTo>
                  <a:pt x="15769349" y="0"/>
                </a:lnTo>
                <a:lnTo>
                  <a:pt x="15769349" y="12101519"/>
                </a:lnTo>
                <a:lnTo>
                  <a:pt x="0" y="12101519"/>
                </a:lnTo>
                <a:lnTo>
                  <a:pt x="0" y="0"/>
                </a:lnTo>
                <a:close/>
              </a:path>
            </a:pathLst>
          </a:custGeom>
          <a:blipFill>
            <a:blip r:embed="rId2"/>
            <a:stretch>
              <a:fillRect l="-3016" t="0" r="-3016" b="0"/>
            </a:stretch>
          </a:blipFill>
        </p:spPr>
      </p:sp>
      <p:sp>
        <p:nvSpPr>
          <p:cNvPr name="Freeform 3" id="3"/>
          <p:cNvSpPr/>
          <p:nvPr/>
        </p:nvSpPr>
        <p:spPr>
          <a:xfrm flipH="false" flipV="false" rot="1719147">
            <a:off x="-4929844" y="-4514525"/>
            <a:ext cx="14265346" cy="10324544"/>
          </a:xfrm>
          <a:custGeom>
            <a:avLst/>
            <a:gdLst/>
            <a:ahLst/>
            <a:cxnLst/>
            <a:rect r="r" b="b" t="t" l="l"/>
            <a:pathLst>
              <a:path h="10324544" w="14265346">
                <a:moveTo>
                  <a:pt x="0" y="0"/>
                </a:moveTo>
                <a:lnTo>
                  <a:pt x="14265346" y="0"/>
                </a:lnTo>
                <a:lnTo>
                  <a:pt x="14265346" y="10324544"/>
                </a:lnTo>
                <a:lnTo>
                  <a:pt x="0" y="10324544"/>
                </a:lnTo>
                <a:lnTo>
                  <a:pt x="0" y="0"/>
                </a:lnTo>
                <a:close/>
              </a:path>
            </a:pathLst>
          </a:custGeom>
          <a:blipFill>
            <a:blip r:embed="rId3"/>
            <a:stretch>
              <a:fillRect l="0" t="0" r="0" b="0"/>
            </a:stretch>
          </a:blipFill>
        </p:spPr>
      </p:sp>
      <p:sp>
        <p:nvSpPr>
          <p:cNvPr name="Freeform 4" id="4"/>
          <p:cNvSpPr/>
          <p:nvPr/>
        </p:nvSpPr>
        <p:spPr>
          <a:xfrm flipH="false" flipV="false" rot="0">
            <a:off x="4167008" y="147556"/>
            <a:ext cx="5089715" cy="5220221"/>
          </a:xfrm>
          <a:custGeom>
            <a:avLst/>
            <a:gdLst/>
            <a:ahLst/>
            <a:cxnLst/>
            <a:rect r="r" b="b" t="t" l="l"/>
            <a:pathLst>
              <a:path h="5220221" w="5089715">
                <a:moveTo>
                  <a:pt x="0" y="0"/>
                </a:moveTo>
                <a:lnTo>
                  <a:pt x="5089715" y="0"/>
                </a:lnTo>
                <a:lnTo>
                  <a:pt x="5089715" y="5220220"/>
                </a:lnTo>
                <a:lnTo>
                  <a:pt x="0" y="5220220"/>
                </a:lnTo>
                <a:lnTo>
                  <a:pt x="0" y="0"/>
                </a:lnTo>
                <a:close/>
              </a:path>
            </a:pathLst>
          </a:custGeom>
          <a:blipFill>
            <a:blip r:embed="rId4">
              <a:alphaModFix amt="3000"/>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684370" y="5170892"/>
            <a:ext cx="3745704" cy="3558419"/>
          </a:xfrm>
          <a:custGeom>
            <a:avLst/>
            <a:gdLst/>
            <a:ahLst/>
            <a:cxnLst/>
            <a:rect r="r" b="b" t="t" l="l"/>
            <a:pathLst>
              <a:path h="3558419" w="3745704">
                <a:moveTo>
                  <a:pt x="0" y="0"/>
                </a:moveTo>
                <a:lnTo>
                  <a:pt x="3745704" y="0"/>
                </a:lnTo>
                <a:lnTo>
                  <a:pt x="3745704" y="3558418"/>
                </a:lnTo>
                <a:lnTo>
                  <a:pt x="0" y="3558418"/>
                </a:lnTo>
                <a:lnTo>
                  <a:pt x="0" y="0"/>
                </a:lnTo>
                <a:close/>
              </a:path>
            </a:pathLst>
          </a:custGeom>
          <a:blipFill>
            <a:blip r:embed="rId6">
              <a:alphaModFix amt="7999"/>
              <a:extLst>
                <a:ext uri="{96DAC541-7B7A-43D3-8B79-37D633B846F1}">
                  <asvg:svgBlip xmlns:asvg="http://schemas.microsoft.com/office/drawing/2016/SVG/main" r:embed="rId7"/>
                </a:ext>
              </a:extLst>
            </a:blip>
            <a:stretch>
              <a:fillRect l="0" t="0" r="0" b="0"/>
            </a:stretch>
          </a:blipFill>
        </p:spPr>
      </p:sp>
      <p:sp>
        <p:nvSpPr>
          <p:cNvPr name="AutoShape 6" id="6"/>
          <p:cNvSpPr/>
          <p:nvPr/>
        </p:nvSpPr>
        <p:spPr>
          <a:xfrm>
            <a:off x="9617816" y="1600488"/>
            <a:ext cx="7660459" cy="25862"/>
          </a:xfrm>
          <a:prstGeom prst="line">
            <a:avLst/>
          </a:prstGeom>
          <a:ln cap="flat" w="47625">
            <a:solidFill>
              <a:srgbClr val="545454"/>
            </a:solidFill>
            <a:prstDash val="sysDot"/>
            <a:headEnd type="none" len="sm" w="sm"/>
            <a:tailEnd type="none" len="sm" w="sm"/>
          </a:ln>
        </p:spPr>
      </p:sp>
      <p:grpSp>
        <p:nvGrpSpPr>
          <p:cNvPr name="Group 7" id="7"/>
          <p:cNvGrpSpPr/>
          <p:nvPr/>
        </p:nvGrpSpPr>
        <p:grpSpPr>
          <a:xfrm rot="0">
            <a:off x="9285298" y="1362616"/>
            <a:ext cx="475103" cy="469741"/>
            <a:chOff x="0" y="0"/>
            <a:chExt cx="812800" cy="803626"/>
          </a:xfrm>
        </p:grpSpPr>
        <p:sp>
          <p:nvSpPr>
            <p:cNvPr name="Freeform 8" id="8"/>
            <p:cNvSpPr/>
            <p:nvPr/>
          </p:nvSpPr>
          <p:spPr>
            <a:xfrm flipH="false" flipV="false" rot="0">
              <a:off x="0" y="0"/>
              <a:ext cx="812800" cy="803626"/>
            </a:xfrm>
            <a:custGeom>
              <a:avLst/>
              <a:gdLst/>
              <a:ahLst/>
              <a:cxnLst/>
              <a:rect r="r" b="b" t="t" l="l"/>
              <a:pathLst>
                <a:path h="803626" w="812800">
                  <a:moveTo>
                    <a:pt x="406400" y="0"/>
                  </a:moveTo>
                  <a:cubicBezTo>
                    <a:pt x="181951" y="0"/>
                    <a:pt x="0" y="179898"/>
                    <a:pt x="0" y="401813"/>
                  </a:cubicBezTo>
                  <a:cubicBezTo>
                    <a:pt x="0" y="623728"/>
                    <a:pt x="181951" y="803626"/>
                    <a:pt x="406400" y="803626"/>
                  </a:cubicBezTo>
                  <a:cubicBezTo>
                    <a:pt x="630849" y="803626"/>
                    <a:pt x="812800" y="623728"/>
                    <a:pt x="812800" y="401813"/>
                  </a:cubicBezTo>
                  <a:cubicBezTo>
                    <a:pt x="812800" y="179898"/>
                    <a:pt x="630849" y="0"/>
                    <a:pt x="406400" y="0"/>
                  </a:cubicBezTo>
                  <a:close/>
                </a:path>
              </a:pathLst>
            </a:custGeom>
            <a:solidFill>
              <a:srgbClr val="C1FF72"/>
            </a:solidFill>
          </p:spPr>
        </p:sp>
        <p:sp>
          <p:nvSpPr>
            <p:cNvPr name="TextBox 9" id="9"/>
            <p:cNvSpPr txBox="true"/>
            <p:nvPr/>
          </p:nvSpPr>
          <p:spPr>
            <a:xfrm>
              <a:off x="76200" y="37240"/>
              <a:ext cx="660400" cy="691046"/>
            </a:xfrm>
            <a:prstGeom prst="rect">
              <a:avLst/>
            </a:prstGeom>
          </p:spPr>
          <p:txBody>
            <a:bodyPr anchor="ctr" rtlCol="false" tIns="59538" lIns="59538" bIns="59538" rIns="59538"/>
            <a:lstStyle/>
            <a:p>
              <a:pPr algn="ctr">
                <a:lnSpc>
                  <a:spcPts val="1680"/>
                </a:lnSpc>
              </a:pPr>
            </a:p>
          </p:txBody>
        </p:sp>
      </p:grpSp>
      <p:sp>
        <p:nvSpPr>
          <p:cNvPr name="TextBox 10" id="10"/>
          <p:cNvSpPr txBox="true"/>
          <p:nvPr/>
        </p:nvSpPr>
        <p:spPr>
          <a:xfrm rot="0">
            <a:off x="9427884" y="1346915"/>
            <a:ext cx="189932" cy="449356"/>
          </a:xfrm>
          <a:prstGeom prst="rect">
            <a:avLst/>
          </a:prstGeom>
        </p:spPr>
        <p:txBody>
          <a:bodyPr anchor="t" rtlCol="false" tIns="0" lIns="0" bIns="0" rIns="0">
            <a:spAutoFit/>
          </a:bodyPr>
          <a:lstStyle/>
          <a:p>
            <a:pPr algn="ctr">
              <a:lnSpc>
                <a:spcPts val="3609"/>
              </a:lnSpc>
            </a:pPr>
            <a:r>
              <a:rPr lang="en-US" sz="2578">
                <a:solidFill>
                  <a:srgbClr val="000000"/>
                </a:solidFill>
                <a:latin typeface="Play Bold"/>
                <a:ea typeface="Play Bold"/>
                <a:cs typeface="Play Bold"/>
                <a:sym typeface="Play Bold"/>
              </a:rPr>
              <a:t>1</a:t>
            </a:r>
          </a:p>
        </p:txBody>
      </p:sp>
      <p:sp>
        <p:nvSpPr>
          <p:cNvPr name="TextBox 11" id="11"/>
          <p:cNvSpPr txBox="true"/>
          <p:nvPr/>
        </p:nvSpPr>
        <p:spPr>
          <a:xfrm rot="0">
            <a:off x="10016359" y="1208862"/>
            <a:ext cx="2063587" cy="358775"/>
          </a:xfrm>
          <a:prstGeom prst="rect">
            <a:avLst/>
          </a:prstGeom>
        </p:spPr>
        <p:txBody>
          <a:bodyPr anchor="t" rtlCol="false" tIns="0" lIns="0" bIns="0" rIns="0">
            <a:spAutoFit/>
          </a:bodyPr>
          <a:lstStyle/>
          <a:p>
            <a:pPr algn="l" marL="0" indent="0" lvl="0">
              <a:lnSpc>
                <a:spcPts val="2800"/>
              </a:lnSpc>
              <a:spcBef>
                <a:spcPct val="0"/>
              </a:spcBef>
            </a:pPr>
            <a:r>
              <a:rPr lang="en-US" sz="2000" strike="noStrike" u="none">
                <a:solidFill>
                  <a:srgbClr val="FFFFFF"/>
                </a:solidFill>
                <a:latin typeface="Helvetica Bold"/>
                <a:ea typeface="Helvetica Bold"/>
                <a:cs typeface="Helvetica Bold"/>
                <a:sym typeface="Helvetica Bold"/>
              </a:rPr>
              <a:t>NEAR-TERM</a:t>
            </a:r>
          </a:p>
        </p:txBody>
      </p:sp>
      <p:sp>
        <p:nvSpPr>
          <p:cNvPr name="TextBox 12" id="12"/>
          <p:cNvSpPr txBox="true"/>
          <p:nvPr/>
        </p:nvSpPr>
        <p:spPr>
          <a:xfrm rot="0">
            <a:off x="9760402" y="1838179"/>
            <a:ext cx="3960497" cy="589026"/>
          </a:xfrm>
          <a:prstGeom prst="rect">
            <a:avLst/>
          </a:prstGeom>
        </p:spPr>
        <p:txBody>
          <a:bodyPr anchor="t" rtlCol="false" tIns="0" lIns="0" bIns="0" rIns="0">
            <a:spAutoFit/>
          </a:bodyPr>
          <a:lstStyle/>
          <a:p>
            <a:pPr algn="l" marL="388615" indent="-194308" lvl="1">
              <a:lnSpc>
                <a:spcPts val="2321"/>
              </a:lnSpc>
              <a:buFont typeface="Arial"/>
              <a:buChar char="•"/>
            </a:pPr>
            <a:r>
              <a:rPr lang="en-US" sz="1799">
                <a:solidFill>
                  <a:srgbClr val="FFFFFF"/>
                </a:solidFill>
                <a:latin typeface="Helvetica"/>
                <a:ea typeface="Helvetica"/>
                <a:cs typeface="Helvetica"/>
                <a:sym typeface="Helvetica"/>
              </a:rPr>
              <a:t>Real-time sentiment analysis of subreddit specific to Bitcoin value.</a:t>
            </a:r>
          </a:p>
        </p:txBody>
      </p:sp>
      <p:sp>
        <p:nvSpPr>
          <p:cNvPr name="TextBox 13" id="13"/>
          <p:cNvSpPr txBox="true"/>
          <p:nvPr/>
        </p:nvSpPr>
        <p:spPr>
          <a:xfrm rot="0">
            <a:off x="612296" y="1094842"/>
            <a:ext cx="3541552" cy="1515249"/>
          </a:xfrm>
          <a:prstGeom prst="rect">
            <a:avLst/>
          </a:prstGeom>
        </p:spPr>
        <p:txBody>
          <a:bodyPr anchor="t" rtlCol="false" tIns="0" lIns="0" bIns="0" rIns="0">
            <a:spAutoFit/>
          </a:bodyPr>
          <a:lstStyle/>
          <a:p>
            <a:pPr algn="ctr">
              <a:lnSpc>
                <a:spcPts val="3637"/>
              </a:lnSpc>
            </a:pPr>
            <a:r>
              <a:rPr lang="en-US" sz="3911">
                <a:solidFill>
                  <a:srgbClr val="FFFFFF"/>
                </a:solidFill>
                <a:latin typeface="Agrandir Bold"/>
                <a:ea typeface="Agrandir Bold"/>
                <a:cs typeface="Agrandir Bold"/>
                <a:sym typeface="Agrandir Bold"/>
              </a:rPr>
              <a:t>FUTURE STATE SCENARIOS</a:t>
            </a:r>
          </a:p>
        </p:txBody>
      </p:sp>
      <p:sp>
        <p:nvSpPr>
          <p:cNvPr name="AutoShape 14" id="14"/>
          <p:cNvSpPr/>
          <p:nvPr/>
        </p:nvSpPr>
        <p:spPr>
          <a:xfrm>
            <a:off x="8007423" y="5014543"/>
            <a:ext cx="9251828" cy="21234"/>
          </a:xfrm>
          <a:prstGeom prst="line">
            <a:avLst/>
          </a:prstGeom>
          <a:ln cap="flat" w="47625">
            <a:solidFill>
              <a:srgbClr val="545454"/>
            </a:solidFill>
            <a:prstDash val="sysDot"/>
            <a:headEnd type="none" len="sm" w="sm"/>
            <a:tailEnd type="none" len="sm" w="sm"/>
          </a:ln>
        </p:spPr>
      </p:sp>
      <p:grpSp>
        <p:nvGrpSpPr>
          <p:cNvPr name="Group 15" id="15"/>
          <p:cNvGrpSpPr/>
          <p:nvPr/>
        </p:nvGrpSpPr>
        <p:grpSpPr>
          <a:xfrm rot="0">
            <a:off x="7544254" y="4782427"/>
            <a:ext cx="463169" cy="463169"/>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E59"/>
            </a:solidFill>
          </p:spPr>
        </p:sp>
        <p:sp>
          <p:nvSpPr>
            <p:cNvPr name="TextBox 17" id="17"/>
            <p:cNvSpPr txBox="true"/>
            <p:nvPr/>
          </p:nvSpPr>
          <p:spPr>
            <a:xfrm>
              <a:off x="76200" y="47625"/>
              <a:ext cx="660400" cy="688975"/>
            </a:xfrm>
            <a:prstGeom prst="rect">
              <a:avLst/>
            </a:prstGeom>
          </p:spPr>
          <p:txBody>
            <a:bodyPr anchor="ctr" rtlCol="false" tIns="58042" lIns="58042" bIns="58042" rIns="58042"/>
            <a:lstStyle/>
            <a:p>
              <a:pPr algn="ctr">
                <a:lnSpc>
                  <a:spcPts val="1680"/>
                </a:lnSpc>
              </a:pPr>
            </a:p>
          </p:txBody>
        </p:sp>
      </p:grpSp>
      <p:sp>
        <p:nvSpPr>
          <p:cNvPr name="TextBox 18" id="18"/>
          <p:cNvSpPr txBox="true"/>
          <p:nvPr/>
        </p:nvSpPr>
        <p:spPr>
          <a:xfrm rot="0">
            <a:off x="7683258" y="4746634"/>
            <a:ext cx="185161" cy="439504"/>
          </a:xfrm>
          <a:prstGeom prst="rect">
            <a:avLst/>
          </a:prstGeom>
        </p:spPr>
        <p:txBody>
          <a:bodyPr anchor="t" rtlCol="false" tIns="0" lIns="0" bIns="0" rIns="0">
            <a:spAutoFit/>
          </a:bodyPr>
          <a:lstStyle/>
          <a:p>
            <a:pPr algn="ctr">
              <a:lnSpc>
                <a:spcPts val="3519"/>
              </a:lnSpc>
            </a:pPr>
            <a:r>
              <a:rPr lang="en-US" sz="2513">
                <a:solidFill>
                  <a:srgbClr val="000000"/>
                </a:solidFill>
                <a:latin typeface="Lato Heavy"/>
                <a:ea typeface="Lato Heavy"/>
                <a:cs typeface="Lato Heavy"/>
                <a:sym typeface="Lato Heavy"/>
              </a:rPr>
              <a:t>2</a:t>
            </a:r>
          </a:p>
        </p:txBody>
      </p:sp>
      <p:sp>
        <p:nvSpPr>
          <p:cNvPr name="TextBox 19" id="19"/>
          <p:cNvSpPr txBox="true"/>
          <p:nvPr/>
        </p:nvSpPr>
        <p:spPr>
          <a:xfrm rot="0">
            <a:off x="8220879" y="4589744"/>
            <a:ext cx="2011753" cy="358775"/>
          </a:xfrm>
          <a:prstGeom prst="rect">
            <a:avLst/>
          </a:prstGeom>
        </p:spPr>
        <p:txBody>
          <a:bodyPr anchor="t" rtlCol="false" tIns="0" lIns="0" bIns="0" rIns="0">
            <a:spAutoFit/>
          </a:bodyPr>
          <a:lstStyle/>
          <a:p>
            <a:pPr algn="l" marL="0" indent="0" lvl="0">
              <a:lnSpc>
                <a:spcPts val="2800"/>
              </a:lnSpc>
              <a:spcBef>
                <a:spcPct val="0"/>
              </a:spcBef>
            </a:pPr>
            <a:r>
              <a:rPr lang="en-US" sz="2000">
                <a:solidFill>
                  <a:srgbClr val="FFFFFF"/>
                </a:solidFill>
                <a:latin typeface="Helvetica Bold"/>
                <a:ea typeface="Helvetica Bold"/>
                <a:cs typeface="Helvetica Bold"/>
                <a:sym typeface="Helvetica Bold"/>
              </a:rPr>
              <a:t>MID</a:t>
            </a:r>
            <a:r>
              <a:rPr lang="en-US" sz="2000" strike="noStrike" u="none">
                <a:solidFill>
                  <a:srgbClr val="FFFFFF"/>
                </a:solidFill>
                <a:latin typeface="Helvetica Bold"/>
                <a:ea typeface="Helvetica Bold"/>
                <a:cs typeface="Helvetica Bold"/>
                <a:sym typeface="Helvetica Bold"/>
              </a:rPr>
              <a:t>-TERM</a:t>
            </a:r>
          </a:p>
        </p:txBody>
      </p:sp>
      <p:sp>
        <p:nvSpPr>
          <p:cNvPr name="TextBox 20" id="20"/>
          <p:cNvSpPr txBox="true"/>
          <p:nvPr/>
        </p:nvSpPr>
        <p:spPr>
          <a:xfrm rot="0">
            <a:off x="7276176" y="8119624"/>
            <a:ext cx="1977224" cy="312148"/>
          </a:xfrm>
          <a:prstGeom prst="rect">
            <a:avLst/>
          </a:prstGeom>
        </p:spPr>
        <p:txBody>
          <a:bodyPr anchor="t" rtlCol="false" tIns="0" lIns="0" bIns="0" rIns="0">
            <a:spAutoFit/>
          </a:bodyPr>
          <a:lstStyle/>
          <a:p>
            <a:pPr algn="l">
              <a:lnSpc>
                <a:spcPts val="2515"/>
              </a:lnSpc>
            </a:pPr>
            <a:r>
              <a:rPr lang="en-US" sz="1796">
                <a:solidFill>
                  <a:srgbClr val="000000"/>
                </a:solidFill>
                <a:latin typeface="Lato Heavy"/>
                <a:ea typeface="Lato Heavy"/>
                <a:cs typeface="Lato Heavy"/>
                <a:sym typeface="Lato Heavy"/>
              </a:rPr>
              <a:t>Stage 7</a:t>
            </a:r>
          </a:p>
        </p:txBody>
      </p:sp>
      <p:sp>
        <p:nvSpPr>
          <p:cNvPr name="AutoShape 21" id="21"/>
          <p:cNvSpPr/>
          <p:nvPr/>
        </p:nvSpPr>
        <p:spPr>
          <a:xfrm>
            <a:off x="6518189" y="8204162"/>
            <a:ext cx="10741006" cy="27872"/>
          </a:xfrm>
          <a:prstGeom prst="line">
            <a:avLst/>
          </a:prstGeom>
          <a:ln cap="flat" w="38100">
            <a:solidFill>
              <a:srgbClr val="545454"/>
            </a:solidFill>
            <a:prstDash val="sysDot"/>
            <a:headEnd type="none" len="sm" w="sm"/>
            <a:tailEnd type="none" len="sm" w="sm"/>
          </a:ln>
        </p:spPr>
      </p:sp>
      <p:grpSp>
        <p:nvGrpSpPr>
          <p:cNvPr name="Group 22" id="22"/>
          <p:cNvGrpSpPr/>
          <p:nvPr/>
        </p:nvGrpSpPr>
        <p:grpSpPr>
          <a:xfrm rot="0">
            <a:off x="6062969" y="7976552"/>
            <a:ext cx="455220" cy="455220"/>
            <a:chOff x="0" y="0"/>
            <a:chExt cx="812800" cy="812800"/>
          </a:xfrm>
        </p:grpSpPr>
        <p:sp>
          <p:nvSpPr>
            <p:cNvPr name="Freeform 23" id="2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914D"/>
            </a:solidFill>
          </p:spPr>
        </p:sp>
        <p:sp>
          <p:nvSpPr>
            <p:cNvPr name="TextBox 24" id="24"/>
            <p:cNvSpPr txBox="true"/>
            <p:nvPr/>
          </p:nvSpPr>
          <p:spPr>
            <a:xfrm>
              <a:off x="76200" y="47625"/>
              <a:ext cx="660400" cy="688975"/>
            </a:xfrm>
            <a:prstGeom prst="rect">
              <a:avLst/>
            </a:prstGeom>
          </p:spPr>
          <p:txBody>
            <a:bodyPr anchor="ctr" rtlCol="false" tIns="57046" lIns="57046" bIns="57046" rIns="57046"/>
            <a:lstStyle/>
            <a:p>
              <a:pPr algn="ctr">
                <a:lnSpc>
                  <a:spcPts val="1680"/>
                </a:lnSpc>
              </a:pPr>
            </a:p>
          </p:txBody>
        </p:sp>
      </p:grpSp>
      <p:sp>
        <p:nvSpPr>
          <p:cNvPr name="TextBox 25" id="25"/>
          <p:cNvSpPr txBox="true"/>
          <p:nvPr/>
        </p:nvSpPr>
        <p:spPr>
          <a:xfrm rot="0">
            <a:off x="6199588" y="7968642"/>
            <a:ext cx="181983" cy="423416"/>
          </a:xfrm>
          <a:prstGeom prst="rect">
            <a:avLst/>
          </a:prstGeom>
        </p:spPr>
        <p:txBody>
          <a:bodyPr anchor="t" rtlCol="false" tIns="0" lIns="0" bIns="0" rIns="0">
            <a:spAutoFit/>
          </a:bodyPr>
          <a:lstStyle/>
          <a:p>
            <a:pPr algn="ctr">
              <a:lnSpc>
                <a:spcPts val="3458"/>
              </a:lnSpc>
            </a:pPr>
            <a:r>
              <a:rPr lang="en-US" sz="2470">
                <a:solidFill>
                  <a:srgbClr val="000000"/>
                </a:solidFill>
                <a:latin typeface="Lato Heavy"/>
                <a:ea typeface="Lato Heavy"/>
                <a:cs typeface="Lato Heavy"/>
                <a:sym typeface="Lato Heavy"/>
              </a:rPr>
              <a:t>3</a:t>
            </a:r>
          </a:p>
        </p:txBody>
      </p:sp>
      <p:sp>
        <p:nvSpPr>
          <p:cNvPr name="TextBox 26" id="26"/>
          <p:cNvSpPr txBox="true"/>
          <p:nvPr/>
        </p:nvSpPr>
        <p:spPr>
          <a:xfrm rot="0">
            <a:off x="6694646" y="7796652"/>
            <a:ext cx="1977224" cy="349333"/>
          </a:xfrm>
          <a:prstGeom prst="rect">
            <a:avLst/>
          </a:prstGeom>
        </p:spPr>
        <p:txBody>
          <a:bodyPr anchor="t" rtlCol="false" tIns="0" lIns="0" bIns="0" rIns="0">
            <a:spAutoFit/>
          </a:bodyPr>
          <a:lstStyle/>
          <a:p>
            <a:pPr algn="l" marL="0" indent="0" lvl="0">
              <a:lnSpc>
                <a:spcPts val="2795"/>
              </a:lnSpc>
              <a:spcBef>
                <a:spcPct val="0"/>
              </a:spcBef>
            </a:pPr>
            <a:r>
              <a:rPr lang="en-US" sz="1996">
                <a:solidFill>
                  <a:srgbClr val="FFFFFF"/>
                </a:solidFill>
                <a:latin typeface="Helvetica Bold"/>
                <a:ea typeface="Helvetica Bold"/>
                <a:cs typeface="Helvetica Bold"/>
                <a:sym typeface="Helvetica Bold"/>
              </a:rPr>
              <a:t>LONG</a:t>
            </a:r>
            <a:r>
              <a:rPr lang="en-US" sz="1996" strike="noStrike" u="none">
                <a:solidFill>
                  <a:srgbClr val="FFFFFF"/>
                </a:solidFill>
                <a:latin typeface="Helvetica Bold"/>
                <a:ea typeface="Helvetica Bold"/>
                <a:cs typeface="Helvetica Bold"/>
                <a:sym typeface="Helvetica Bold"/>
              </a:rPr>
              <a:t>-TERM</a:t>
            </a:r>
          </a:p>
        </p:txBody>
      </p:sp>
      <p:sp>
        <p:nvSpPr>
          <p:cNvPr name="TextBox 27" id="27"/>
          <p:cNvSpPr txBox="true"/>
          <p:nvPr/>
        </p:nvSpPr>
        <p:spPr>
          <a:xfrm rot="0">
            <a:off x="9740183" y="2559603"/>
            <a:ext cx="3980716" cy="1583055"/>
          </a:xfrm>
          <a:prstGeom prst="rect">
            <a:avLst/>
          </a:prstGeom>
        </p:spPr>
        <p:txBody>
          <a:bodyPr anchor="t" rtlCol="false" tIns="0" lIns="0" bIns="0" rIns="0">
            <a:spAutoFit/>
          </a:bodyPr>
          <a:lstStyle/>
          <a:p>
            <a:pPr algn="l" marL="388618" indent="-194309" lvl="1">
              <a:lnSpc>
                <a:spcPts val="2519"/>
              </a:lnSpc>
              <a:buFont typeface="Arial"/>
              <a:buChar char="•"/>
            </a:pPr>
            <a:r>
              <a:rPr lang="en-US" sz="1799">
                <a:solidFill>
                  <a:srgbClr val="FFFFFF"/>
                </a:solidFill>
                <a:latin typeface="Helvetica"/>
                <a:ea typeface="Helvetica"/>
                <a:cs typeface="Helvetica"/>
                <a:sym typeface="Helvetica"/>
              </a:rPr>
              <a:t>Translate sentiment into likelihood </a:t>
            </a:r>
            <a:r>
              <a:rPr lang="en-US" sz="1799">
                <a:solidFill>
                  <a:srgbClr val="FFFFFF"/>
                </a:solidFill>
                <a:latin typeface="Helvetica"/>
                <a:ea typeface="Helvetica"/>
                <a:cs typeface="Helvetica"/>
                <a:sym typeface="Helvetica"/>
              </a:rPr>
              <a:t>of range of returns for various time windows. At this stage, user must decide for themselves which option.</a:t>
            </a:r>
          </a:p>
        </p:txBody>
      </p:sp>
      <p:sp>
        <p:nvSpPr>
          <p:cNvPr name="TextBox 28" id="28"/>
          <p:cNvSpPr txBox="true"/>
          <p:nvPr/>
        </p:nvSpPr>
        <p:spPr>
          <a:xfrm rot="0">
            <a:off x="13970098" y="1835807"/>
            <a:ext cx="3308177" cy="640080"/>
          </a:xfrm>
          <a:prstGeom prst="rect">
            <a:avLst/>
          </a:prstGeom>
        </p:spPr>
        <p:txBody>
          <a:bodyPr anchor="t" rtlCol="false" tIns="0" lIns="0" bIns="0" rIns="0">
            <a:spAutoFit/>
          </a:bodyPr>
          <a:lstStyle/>
          <a:p>
            <a:pPr algn="l" marL="388618" indent="-194309" lvl="1">
              <a:lnSpc>
                <a:spcPts val="2519"/>
              </a:lnSpc>
              <a:buFont typeface="Arial"/>
              <a:buChar char="•"/>
            </a:pPr>
            <a:r>
              <a:rPr lang="en-US" sz="1799">
                <a:solidFill>
                  <a:srgbClr val="FFFFFF"/>
                </a:solidFill>
                <a:latin typeface="Helvetica"/>
                <a:ea typeface="Helvetica"/>
                <a:cs typeface="Helvetica"/>
                <a:sym typeface="Helvetica"/>
              </a:rPr>
              <a:t>Basic portfolio performance tracking.</a:t>
            </a:r>
          </a:p>
        </p:txBody>
      </p:sp>
      <p:sp>
        <p:nvSpPr>
          <p:cNvPr name="TextBox 29" id="29"/>
          <p:cNvSpPr txBox="true"/>
          <p:nvPr/>
        </p:nvSpPr>
        <p:spPr>
          <a:xfrm rot="0">
            <a:off x="13970098" y="2559603"/>
            <a:ext cx="3308177" cy="954405"/>
          </a:xfrm>
          <a:prstGeom prst="rect">
            <a:avLst/>
          </a:prstGeom>
        </p:spPr>
        <p:txBody>
          <a:bodyPr anchor="t" rtlCol="false" tIns="0" lIns="0" bIns="0" rIns="0">
            <a:spAutoFit/>
          </a:bodyPr>
          <a:lstStyle/>
          <a:p>
            <a:pPr algn="l" marL="388618" indent="-194309" lvl="1">
              <a:lnSpc>
                <a:spcPts val="2519"/>
              </a:lnSpc>
              <a:buFont typeface="Arial"/>
              <a:buChar char="•"/>
            </a:pPr>
            <a:r>
              <a:rPr lang="en-US" sz="1799">
                <a:solidFill>
                  <a:srgbClr val="FFFFFF"/>
                </a:solidFill>
                <a:latin typeface="Helvetica"/>
                <a:ea typeface="Helvetica"/>
                <a:cs typeface="Helvetica"/>
                <a:sym typeface="Helvetica"/>
              </a:rPr>
              <a:t>Data digestion automation picks up new information regularly.</a:t>
            </a:r>
          </a:p>
        </p:txBody>
      </p:sp>
      <p:sp>
        <p:nvSpPr>
          <p:cNvPr name="TextBox 30" id="30"/>
          <p:cNvSpPr txBox="true"/>
          <p:nvPr/>
        </p:nvSpPr>
        <p:spPr>
          <a:xfrm rot="0">
            <a:off x="13992082" y="5264646"/>
            <a:ext cx="3286193" cy="640080"/>
          </a:xfrm>
          <a:prstGeom prst="rect">
            <a:avLst/>
          </a:prstGeom>
        </p:spPr>
        <p:txBody>
          <a:bodyPr anchor="t" rtlCol="false" tIns="0" lIns="0" bIns="0" rIns="0">
            <a:spAutoFit/>
          </a:bodyPr>
          <a:lstStyle/>
          <a:p>
            <a:pPr algn="l" marL="388618" indent="-194309" lvl="1">
              <a:lnSpc>
                <a:spcPts val="2519"/>
              </a:lnSpc>
              <a:buFont typeface="Arial"/>
              <a:buChar char="•"/>
            </a:pPr>
            <a:r>
              <a:rPr lang="en-US" sz="1799">
                <a:solidFill>
                  <a:srgbClr val="FFFFFF"/>
                </a:solidFill>
                <a:latin typeface="Helvetica"/>
                <a:ea typeface="Helvetica"/>
                <a:cs typeface="Helvetica"/>
                <a:sym typeface="Helvetica"/>
              </a:rPr>
              <a:t>Enhance ML Algo with finer tuned sentiment scores.</a:t>
            </a:r>
          </a:p>
        </p:txBody>
      </p:sp>
      <p:sp>
        <p:nvSpPr>
          <p:cNvPr name="TextBox 31" id="31"/>
          <p:cNvSpPr txBox="true"/>
          <p:nvPr/>
        </p:nvSpPr>
        <p:spPr>
          <a:xfrm rot="0">
            <a:off x="7988373" y="6314301"/>
            <a:ext cx="3714565" cy="640080"/>
          </a:xfrm>
          <a:prstGeom prst="rect">
            <a:avLst/>
          </a:prstGeom>
        </p:spPr>
        <p:txBody>
          <a:bodyPr anchor="t" rtlCol="false" tIns="0" lIns="0" bIns="0" rIns="0">
            <a:spAutoFit/>
          </a:bodyPr>
          <a:lstStyle/>
          <a:p>
            <a:pPr algn="l" marL="388618" indent="-194309" lvl="1">
              <a:lnSpc>
                <a:spcPts val="2519"/>
              </a:lnSpc>
              <a:buFont typeface="Arial"/>
              <a:buChar char="•"/>
            </a:pPr>
            <a:r>
              <a:rPr lang="en-US" sz="1799">
                <a:solidFill>
                  <a:srgbClr val="FFFFFF"/>
                </a:solidFill>
                <a:latin typeface="Helvetica"/>
                <a:ea typeface="Helvetica"/>
                <a:cs typeface="Helvetica"/>
                <a:sym typeface="Helvetica"/>
              </a:rPr>
              <a:t>Actively notifies user when to buy, sell, hold bitcoin.</a:t>
            </a:r>
          </a:p>
        </p:txBody>
      </p:sp>
      <p:sp>
        <p:nvSpPr>
          <p:cNvPr name="TextBox 32" id="32"/>
          <p:cNvSpPr txBox="true"/>
          <p:nvPr/>
        </p:nvSpPr>
        <p:spPr>
          <a:xfrm rot="0">
            <a:off x="13992082" y="6272391"/>
            <a:ext cx="3286193" cy="1268730"/>
          </a:xfrm>
          <a:prstGeom prst="rect">
            <a:avLst/>
          </a:prstGeom>
        </p:spPr>
        <p:txBody>
          <a:bodyPr anchor="t" rtlCol="false" tIns="0" lIns="0" bIns="0" rIns="0">
            <a:spAutoFit/>
          </a:bodyPr>
          <a:lstStyle/>
          <a:p>
            <a:pPr algn="l" marL="388618" indent="-194309" lvl="1">
              <a:lnSpc>
                <a:spcPts val="2519"/>
              </a:lnSpc>
              <a:buFont typeface="Arial"/>
              <a:buChar char="•"/>
            </a:pPr>
            <a:r>
              <a:rPr lang="en-US" sz="1799">
                <a:solidFill>
                  <a:srgbClr val="FFFFFF"/>
                </a:solidFill>
                <a:latin typeface="Helvetica"/>
                <a:ea typeface="Helvetica"/>
                <a:cs typeface="Helvetica"/>
                <a:sym typeface="Helvetica"/>
              </a:rPr>
              <a:t>Enhanced user interface with indicators and charts based on model’s heaviest features.</a:t>
            </a:r>
          </a:p>
        </p:txBody>
      </p:sp>
      <p:sp>
        <p:nvSpPr>
          <p:cNvPr name="TextBox 33" id="33"/>
          <p:cNvSpPr txBox="true"/>
          <p:nvPr/>
        </p:nvSpPr>
        <p:spPr>
          <a:xfrm rot="0">
            <a:off x="7988373" y="5264646"/>
            <a:ext cx="5952408" cy="954405"/>
          </a:xfrm>
          <a:prstGeom prst="rect">
            <a:avLst/>
          </a:prstGeom>
        </p:spPr>
        <p:txBody>
          <a:bodyPr anchor="t" rtlCol="false" tIns="0" lIns="0" bIns="0" rIns="0">
            <a:spAutoFit/>
          </a:bodyPr>
          <a:lstStyle/>
          <a:p>
            <a:pPr algn="l" marL="388618" indent="-194309" lvl="1">
              <a:lnSpc>
                <a:spcPts val="2519"/>
              </a:lnSpc>
              <a:buFont typeface="Arial"/>
              <a:buChar char="•"/>
            </a:pPr>
            <a:r>
              <a:rPr lang="en-US" sz="1799">
                <a:solidFill>
                  <a:srgbClr val="FFFFFF"/>
                </a:solidFill>
                <a:latin typeface="Helvetica"/>
                <a:ea typeface="Helvetica"/>
                <a:cs typeface="Helvetica"/>
                <a:sym typeface="Helvetica"/>
              </a:rPr>
              <a:t>Personalized advice. Based on past performance and user risk, can suggest which time holding frame and risk limits are best.</a:t>
            </a:r>
          </a:p>
        </p:txBody>
      </p:sp>
      <p:sp>
        <p:nvSpPr>
          <p:cNvPr name="TextBox 34" id="34"/>
          <p:cNvSpPr txBox="true"/>
          <p:nvPr/>
        </p:nvSpPr>
        <p:spPr>
          <a:xfrm rot="0">
            <a:off x="6518189" y="8412722"/>
            <a:ext cx="3099627" cy="640080"/>
          </a:xfrm>
          <a:prstGeom prst="rect">
            <a:avLst/>
          </a:prstGeom>
        </p:spPr>
        <p:txBody>
          <a:bodyPr anchor="t" rtlCol="false" tIns="0" lIns="0" bIns="0" rIns="0">
            <a:spAutoFit/>
          </a:bodyPr>
          <a:lstStyle/>
          <a:p>
            <a:pPr algn="l" marL="388618" indent="-194309" lvl="1">
              <a:lnSpc>
                <a:spcPts val="2519"/>
              </a:lnSpc>
              <a:buFont typeface="Arial"/>
              <a:buChar char="•"/>
            </a:pPr>
            <a:r>
              <a:rPr lang="en-US" sz="1799">
                <a:solidFill>
                  <a:srgbClr val="FFFFFF"/>
                </a:solidFill>
                <a:latin typeface="Helvetica"/>
                <a:ea typeface="Helvetica"/>
                <a:cs typeface="Helvetica"/>
                <a:sym typeface="Helvetica"/>
              </a:rPr>
              <a:t>Analyze sentiment from more resources.</a:t>
            </a:r>
          </a:p>
        </p:txBody>
      </p:sp>
      <p:sp>
        <p:nvSpPr>
          <p:cNvPr name="TextBox 35" id="35"/>
          <p:cNvSpPr txBox="true"/>
          <p:nvPr/>
        </p:nvSpPr>
        <p:spPr>
          <a:xfrm rot="0">
            <a:off x="9779452" y="8412722"/>
            <a:ext cx="4721810" cy="640080"/>
          </a:xfrm>
          <a:prstGeom prst="rect">
            <a:avLst/>
          </a:prstGeom>
        </p:spPr>
        <p:txBody>
          <a:bodyPr anchor="t" rtlCol="false" tIns="0" lIns="0" bIns="0" rIns="0">
            <a:spAutoFit/>
          </a:bodyPr>
          <a:lstStyle/>
          <a:p>
            <a:pPr algn="l" marL="388618" indent="-194309" lvl="1">
              <a:lnSpc>
                <a:spcPts val="2519"/>
              </a:lnSpc>
              <a:buFont typeface="Arial"/>
              <a:buChar char="•"/>
            </a:pPr>
            <a:r>
              <a:rPr lang="en-US" sz="1799">
                <a:solidFill>
                  <a:srgbClr val="FFFFFF"/>
                </a:solidFill>
                <a:latin typeface="Helvetica"/>
                <a:ea typeface="Helvetica"/>
                <a:cs typeface="Helvetica"/>
                <a:sym typeface="Helvetica"/>
              </a:rPr>
              <a:t>Provide advice for different cryptocurrencies or asset class.</a:t>
            </a:r>
          </a:p>
        </p:txBody>
      </p:sp>
      <p:sp>
        <p:nvSpPr>
          <p:cNvPr name="TextBox 36" id="36"/>
          <p:cNvSpPr txBox="true"/>
          <p:nvPr/>
        </p:nvSpPr>
        <p:spPr>
          <a:xfrm rot="0">
            <a:off x="14011132" y="8412722"/>
            <a:ext cx="2382962" cy="325755"/>
          </a:xfrm>
          <a:prstGeom prst="rect">
            <a:avLst/>
          </a:prstGeom>
        </p:spPr>
        <p:txBody>
          <a:bodyPr anchor="t" rtlCol="false" tIns="0" lIns="0" bIns="0" rIns="0">
            <a:spAutoFit/>
          </a:bodyPr>
          <a:lstStyle/>
          <a:p>
            <a:pPr algn="l" marL="388618" indent="-194309" lvl="1">
              <a:lnSpc>
                <a:spcPts val="2519"/>
              </a:lnSpc>
              <a:buFont typeface="Arial"/>
              <a:buChar char="•"/>
            </a:pPr>
            <a:r>
              <a:rPr lang="en-US" sz="1799">
                <a:solidFill>
                  <a:srgbClr val="FFFFFF"/>
                </a:solidFill>
                <a:latin typeface="Helvetica"/>
                <a:ea typeface="Helvetica"/>
                <a:cs typeface="Helvetica"/>
                <a:sym typeface="Helvetica"/>
              </a:rPr>
              <a:t>Behavioral Insights.</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6090F"/>
        </a:solidFill>
      </p:bgPr>
    </p:bg>
    <p:spTree>
      <p:nvGrpSpPr>
        <p:cNvPr id="1" name=""/>
        <p:cNvGrpSpPr/>
        <p:nvPr/>
      </p:nvGrpSpPr>
      <p:grpSpPr>
        <a:xfrm>
          <a:off x="0" y="0"/>
          <a:ext cx="0" cy="0"/>
          <a:chOff x="0" y="0"/>
          <a:chExt cx="0" cy="0"/>
        </a:xfrm>
      </p:grpSpPr>
      <p:grpSp>
        <p:nvGrpSpPr>
          <p:cNvPr name="Group 2" id="2"/>
          <p:cNvGrpSpPr/>
          <p:nvPr/>
        </p:nvGrpSpPr>
        <p:grpSpPr>
          <a:xfrm rot="0">
            <a:off x="-8173061" y="-800966"/>
            <a:ext cx="11966621" cy="11966621"/>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lnTo>
                    <a:pt x="406400" y="0"/>
                  </a:lnTo>
                  <a:close/>
                </a:path>
              </a:pathLst>
            </a:custGeom>
            <a:solidFill>
              <a:srgbClr val="FF7600">
                <a:alpha val="69804"/>
              </a:srgbClr>
            </a:solidFill>
            <a:ln w="28575" cap="rnd">
              <a:gradFill>
                <a:gsLst>
                  <a:gs pos="0">
                    <a:srgbClr val="FFDE59">
                      <a:alpha val="70000"/>
                    </a:srgbClr>
                  </a:gs>
                  <a:gs pos="100000">
                    <a:srgbClr val="FF914D">
                      <a:alpha val="70000"/>
                    </a:srgbClr>
                  </a:gs>
                </a:gsLst>
                <a:lin ang="0"/>
              </a:gradFill>
              <a:prstDash val="solid"/>
              <a:round/>
            </a:ln>
          </p:spPr>
        </p:sp>
        <p:sp>
          <p:nvSpPr>
            <p:cNvPr name="TextBox 4" id="4"/>
            <p:cNvSpPr txBox="true"/>
            <p:nvPr/>
          </p:nvSpPr>
          <p:spPr>
            <a:xfrm>
              <a:off x="76200" y="-47625"/>
              <a:ext cx="660400" cy="784225"/>
            </a:xfrm>
            <a:prstGeom prst="rect">
              <a:avLst/>
            </a:prstGeom>
          </p:spPr>
          <p:txBody>
            <a:bodyPr anchor="ctr" rtlCol="false" tIns="50800" lIns="50800" bIns="50800" rIns="50800"/>
            <a:lstStyle/>
            <a:p>
              <a:pPr algn="ctr" marL="0" indent="0" lvl="0">
                <a:lnSpc>
                  <a:spcPts val="3303"/>
                </a:lnSpc>
                <a:spcBef>
                  <a:spcPct val="0"/>
                </a:spcBef>
              </a:pPr>
            </a:p>
          </p:txBody>
        </p:sp>
      </p:grpSp>
      <p:grpSp>
        <p:nvGrpSpPr>
          <p:cNvPr name="Group 5" id="5"/>
          <p:cNvGrpSpPr/>
          <p:nvPr/>
        </p:nvGrpSpPr>
        <p:grpSpPr>
          <a:xfrm rot="0">
            <a:off x="3609769" y="655293"/>
            <a:ext cx="2011308" cy="1130578"/>
            <a:chOff x="0" y="0"/>
            <a:chExt cx="414951" cy="233249"/>
          </a:xfrm>
        </p:grpSpPr>
        <p:sp>
          <p:nvSpPr>
            <p:cNvPr name="Freeform 6" id="6"/>
            <p:cNvSpPr/>
            <p:nvPr/>
          </p:nvSpPr>
          <p:spPr>
            <a:xfrm flipH="false" flipV="false" rot="0">
              <a:off x="0" y="0"/>
              <a:ext cx="414951" cy="233249"/>
            </a:xfrm>
            <a:custGeom>
              <a:avLst/>
              <a:gdLst/>
              <a:ahLst/>
              <a:cxnLst/>
              <a:rect r="r" b="b" t="t" l="l"/>
              <a:pathLst>
                <a:path h="233249" w="414951">
                  <a:moveTo>
                    <a:pt x="115476" y="0"/>
                  </a:moveTo>
                  <a:lnTo>
                    <a:pt x="299475" y="0"/>
                  </a:lnTo>
                  <a:cubicBezTo>
                    <a:pt x="363251" y="0"/>
                    <a:pt x="414951" y="51700"/>
                    <a:pt x="414951" y="115476"/>
                  </a:cubicBezTo>
                  <a:lnTo>
                    <a:pt x="414951" y="117773"/>
                  </a:lnTo>
                  <a:cubicBezTo>
                    <a:pt x="414951" y="181548"/>
                    <a:pt x="363251" y="233249"/>
                    <a:pt x="299475" y="233249"/>
                  </a:cubicBezTo>
                  <a:lnTo>
                    <a:pt x="115476" y="233249"/>
                  </a:lnTo>
                  <a:cubicBezTo>
                    <a:pt x="51700" y="233249"/>
                    <a:pt x="0" y="181548"/>
                    <a:pt x="0" y="117773"/>
                  </a:cubicBezTo>
                  <a:lnTo>
                    <a:pt x="0" y="115476"/>
                  </a:lnTo>
                  <a:cubicBezTo>
                    <a:pt x="0" y="51700"/>
                    <a:pt x="51700" y="0"/>
                    <a:pt x="115476" y="0"/>
                  </a:cubicBezTo>
                  <a:close/>
                </a:path>
              </a:pathLst>
            </a:custGeom>
            <a:gradFill rotWithShape="true">
              <a:gsLst>
                <a:gs pos="0">
                  <a:srgbClr val="FFDE59">
                    <a:alpha val="90000"/>
                  </a:srgbClr>
                </a:gs>
                <a:gs pos="100000">
                  <a:srgbClr val="FF914D">
                    <a:alpha val="90000"/>
                  </a:srgbClr>
                </a:gs>
              </a:gsLst>
              <a:lin ang="0"/>
            </a:gradFill>
            <a:ln w="28575" cap="rnd">
              <a:solidFill>
                <a:srgbClr val="FF9300">
                  <a:alpha val="89804"/>
                </a:srgbClr>
              </a:solidFill>
              <a:prstDash val="solid"/>
              <a:round/>
            </a:ln>
          </p:spPr>
        </p:sp>
        <p:sp>
          <p:nvSpPr>
            <p:cNvPr name="TextBox 7" id="7"/>
            <p:cNvSpPr txBox="true"/>
            <p:nvPr/>
          </p:nvSpPr>
          <p:spPr>
            <a:xfrm>
              <a:off x="0" y="-47625"/>
              <a:ext cx="414951" cy="280874"/>
            </a:xfrm>
            <a:prstGeom prst="rect">
              <a:avLst/>
            </a:prstGeom>
          </p:spPr>
          <p:txBody>
            <a:bodyPr anchor="ctr" rtlCol="false" tIns="64851" lIns="64851" bIns="64851" rIns="64851"/>
            <a:lstStyle/>
            <a:p>
              <a:pPr algn="ctr" marL="0" indent="0" lvl="0">
                <a:lnSpc>
                  <a:spcPts val="3303"/>
                </a:lnSpc>
                <a:spcBef>
                  <a:spcPct val="0"/>
                </a:spcBef>
              </a:pPr>
            </a:p>
          </p:txBody>
        </p:sp>
      </p:grpSp>
      <p:sp>
        <p:nvSpPr>
          <p:cNvPr name="AutoShape 8" id="8"/>
          <p:cNvSpPr/>
          <p:nvPr/>
        </p:nvSpPr>
        <p:spPr>
          <a:xfrm>
            <a:off x="2860074" y="1220582"/>
            <a:ext cx="762222" cy="0"/>
          </a:xfrm>
          <a:prstGeom prst="line">
            <a:avLst/>
          </a:prstGeom>
          <a:ln cap="flat" w="19050">
            <a:gradFill>
              <a:gsLst>
                <a:gs pos="0">
                  <a:srgbClr val="FFDE59">
                    <a:alpha val="100000"/>
                  </a:srgbClr>
                </a:gs>
                <a:gs pos="100000">
                  <a:srgbClr val="FF914D">
                    <a:alpha val="100000"/>
                  </a:srgbClr>
                </a:gs>
              </a:gsLst>
              <a:lin ang="0"/>
            </a:gradFill>
            <a:prstDash val="solid"/>
            <a:headEnd type="none" len="sm" w="sm"/>
            <a:tailEnd type="none" len="sm" w="sm"/>
          </a:ln>
        </p:spPr>
      </p:sp>
      <p:grpSp>
        <p:nvGrpSpPr>
          <p:cNvPr name="Group 9" id="9"/>
          <p:cNvGrpSpPr/>
          <p:nvPr/>
        </p:nvGrpSpPr>
        <p:grpSpPr>
          <a:xfrm rot="0">
            <a:off x="1791129" y="705200"/>
            <a:ext cx="1068864" cy="1068864"/>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lnTo>
                    <a:pt x="406400" y="0"/>
                  </a:lnTo>
                  <a:close/>
                </a:path>
              </a:pathLst>
            </a:custGeom>
            <a:gradFill rotWithShape="true">
              <a:gsLst>
                <a:gs pos="0">
                  <a:srgbClr val="FFDE59">
                    <a:alpha val="100000"/>
                  </a:srgbClr>
                </a:gs>
                <a:gs pos="100000">
                  <a:srgbClr val="FF914D">
                    <a:alpha val="100000"/>
                  </a:srgbClr>
                </a:gs>
              </a:gsLst>
              <a:lin ang="0"/>
            </a:gradFill>
            <a:ln w="28575" cap="rnd">
              <a:solidFill>
                <a:srgbClr val="FF914D"/>
              </a:solidFill>
              <a:prstDash val="solid"/>
              <a:round/>
            </a:ln>
          </p:spPr>
        </p:sp>
        <p:sp>
          <p:nvSpPr>
            <p:cNvPr name="TextBox 11" id="11"/>
            <p:cNvSpPr txBox="true"/>
            <p:nvPr/>
          </p:nvSpPr>
          <p:spPr>
            <a:xfrm>
              <a:off x="76200" y="28575"/>
              <a:ext cx="660400" cy="708025"/>
            </a:xfrm>
            <a:prstGeom prst="rect">
              <a:avLst/>
            </a:prstGeom>
          </p:spPr>
          <p:txBody>
            <a:bodyPr anchor="ctr" rtlCol="false" tIns="71438" lIns="71438" bIns="71438" rIns="71438"/>
            <a:lstStyle/>
            <a:p>
              <a:pPr algn="ctr" marL="0" indent="0" lvl="0">
                <a:lnSpc>
                  <a:spcPts val="3303"/>
                </a:lnSpc>
                <a:spcBef>
                  <a:spcPct val="0"/>
                </a:spcBef>
              </a:pPr>
            </a:p>
          </p:txBody>
        </p:sp>
      </p:grpSp>
      <p:sp>
        <p:nvSpPr>
          <p:cNvPr name="Freeform 12" id="12"/>
          <p:cNvSpPr/>
          <p:nvPr/>
        </p:nvSpPr>
        <p:spPr>
          <a:xfrm flipH="false" flipV="false" rot="0">
            <a:off x="2025834" y="940449"/>
            <a:ext cx="599455" cy="598365"/>
          </a:xfrm>
          <a:custGeom>
            <a:avLst/>
            <a:gdLst/>
            <a:ahLst/>
            <a:cxnLst/>
            <a:rect r="r" b="b" t="t" l="l"/>
            <a:pathLst>
              <a:path h="598365" w="599455">
                <a:moveTo>
                  <a:pt x="0" y="0"/>
                </a:moveTo>
                <a:lnTo>
                  <a:pt x="599455" y="0"/>
                </a:lnTo>
                <a:lnTo>
                  <a:pt x="599455" y="598365"/>
                </a:lnTo>
                <a:lnTo>
                  <a:pt x="0" y="598365"/>
                </a:lnTo>
                <a:lnTo>
                  <a:pt x="0" y="0"/>
                </a:lnTo>
                <a:close/>
              </a:path>
            </a:pathLst>
          </a:custGeom>
          <a:blipFill>
            <a:blip r:embed="rId2">
              <a:alphaModFix amt="90000"/>
              <a:extLst>
                <a:ext uri="{96DAC541-7B7A-43D3-8B79-37D633B846F1}">
                  <asvg:svgBlip xmlns:asvg="http://schemas.microsoft.com/office/drawing/2016/SVG/main" r:embed="rId3"/>
                </a:ext>
              </a:extLst>
            </a:blip>
            <a:stretch>
              <a:fillRect l="0" t="0" r="0" b="0"/>
            </a:stretch>
          </a:blipFill>
        </p:spPr>
      </p:sp>
      <p:sp>
        <p:nvSpPr>
          <p:cNvPr name="TextBox 13" id="13"/>
          <p:cNvSpPr txBox="true"/>
          <p:nvPr/>
        </p:nvSpPr>
        <p:spPr>
          <a:xfrm rot="0">
            <a:off x="6273590" y="643651"/>
            <a:ext cx="10985710" cy="990346"/>
          </a:xfrm>
          <a:prstGeom prst="rect">
            <a:avLst/>
          </a:prstGeom>
        </p:spPr>
        <p:txBody>
          <a:bodyPr anchor="t" rtlCol="false" tIns="0" lIns="0" bIns="0" rIns="0">
            <a:spAutoFit/>
          </a:bodyPr>
          <a:lstStyle/>
          <a:p>
            <a:pPr algn="l">
              <a:lnSpc>
                <a:spcPts val="2671"/>
              </a:lnSpc>
            </a:pPr>
            <a:r>
              <a:rPr lang="en-US" sz="1599">
                <a:solidFill>
                  <a:srgbClr val="FFFFFF"/>
                </a:solidFill>
                <a:latin typeface="Helvetica"/>
                <a:ea typeface="Helvetica"/>
                <a:cs typeface="Helvetica"/>
                <a:sym typeface="Helvetica"/>
              </a:rPr>
              <a:t>StonkGo will serve as a financial assistant tool that analyzes sentiment data from Reddit to provide personalized Bitcoin rationales. It will utilize natural language processing and machine learning to translate sentiment into predictive indicators for Bitcoin price movements, offering users signals to buy, sell, or hold Bitcoin.</a:t>
            </a:r>
          </a:p>
        </p:txBody>
      </p:sp>
      <p:sp>
        <p:nvSpPr>
          <p:cNvPr name="TextBox 14" id="14"/>
          <p:cNvSpPr txBox="true"/>
          <p:nvPr/>
        </p:nvSpPr>
        <p:spPr>
          <a:xfrm rot="0">
            <a:off x="4031685" y="910097"/>
            <a:ext cx="1624676" cy="628650"/>
          </a:xfrm>
          <a:prstGeom prst="rect">
            <a:avLst/>
          </a:prstGeom>
        </p:spPr>
        <p:txBody>
          <a:bodyPr anchor="t" rtlCol="false" tIns="0" lIns="0" bIns="0" rIns="0">
            <a:spAutoFit/>
          </a:bodyPr>
          <a:lstStyle/>
          <a:p>
            <a:pPr algn="l">
              <a:lnSpc>
                <a:spcPts val="2400"/>
              </a:lnSpc>
              <a:spcBef>
                <a:spcPct val="0"/>
              </a:spcBef>
            </a:pPr>
            <a:r>
              <a:rPr lang="en-US" sz="2000">
                <a:solidFill>
                  <a:srgbClr val="06090F"/>
                </a:solidFill>
                <a:latin typeface="Helvetica Bold"/>
                <a:ea typeface="Helvetica Bold"/>
                <a:cs typeface="Helvetica Bold"/>
                <a:sym typeface="Helvetica Bold"/>
              </a:rPr>
              <a:t>Product Scope</a:t>
            </a:r>
          </a:p>
        </p:txBody>
      </p:sp>
      <p:grpSp>
        <p:nvGrpSpPr>
          <p:cNvPr name="Group 15" id="15"/>
          <p:cNvGrpSpPr/>
          <p:nvPr/>
        </p:nvGrpSpPr>
        <p:grpSpPr>
          <a:xfrm rot="0">
            <a:off x="18073967" y="-1631791"/>
            <a:ext cx="1909010" cy="12636091"/>
            <a:chOff x="0" y="0"/>
            <a:chExt cx="502785" cy="3328024"/>
          </a:xfrm>
        </p:grpSpPr>
        <p:sp>
          <p:nvSpPr>
            <p:cNvPr name="Freeform 16" id="16"/>
            <p:cNvSpPr/>
            <p:nvPr/>
          </p:nvSpPr>
          <p:spPr>
            <a:xfrm flipH="false" flipV="false" rot="0">
              <a:off x="0" y="0"/>
              <a:ext cx="502785" cy="3328024"/>
            </a:xfrm>
            <a:custGeom>
              <a:avLst/>
              <a:gdLst/>
              <a:ahLst/>
              <a:cxnLst/>
              <a:rect r="r" b="b" t="t" l="l"/>
              <a:pathLst>
                <a:path h="3328024" w="502785">
                  <a:moveTo>
                    <a:pt x="121664" y="0"/>
                  </a:moveTo>
                  <a:lnTo>
                    <a:pt x="381121" y="0"/>
                  </a:lnTo>
                  <a:cubicBezTo>
                    <a:pt x="413388" y="0"/>
                    <a:pt x="444334" y="12818"/>
                    <a:pt x="467150" y="35635"/>
                  </a:cubicBezTo>
                  <a:cubicBezTo>
                    <a:pt x="489966" y="58451"/>
                    <a:pt x="502785" y="89397"/>
                    <a:pt x="502785" y="121664"/>
                  </a:cubicBezTo>
                  <a:lnTo>
                    <a:pt x="502785" y="3206360"/>
                  </a:lnTo>
                  <a:cubicBezTo>
                    <a:pt x="502785" y="3273553"/>
                    <a:pt x="448314" y="3328024"/>
                    <a:pt x="381121" y="3328024"/>
                  </a:cubicBezTo>
                  <a:lnTo>
                    <a:pt x="121664" y="3328024"/>
                  </a:lnTo>
                  <a:cubicBezTo>
                    <a:pt x="54471" y="3328024"/>
                    <a:pt x="0" y="3273553"/>
                    <a:pt x="0" y="3206360"/>
                  </a:cubicBezTo>
                  <a:lnTo>
                    <a:pt x="0" y="121664"/>
                  </a:lnTo>
                  <a:cubicBezTo>
                    <a:pt x="0" y="54471"/>
                    <a:pt x="54471" y="0"/>
                    <a:pt x="121664" y="0"/>
                  </a:cubicBezTo>
                  <a:close/>
                </a:path>
              </a:pathLst>
            </a:custGeom>
            <a:solidFill>
              <a:srgbClr val="FF7600">
                <a:alpha val="69804"/>
              </a:srgbClr>
            </a:solidFill>
            <a:ln w="28575" cap="rnd">
              <a:gradFill>
                <a:gsLst>
                  <a:gs pos="0">
                    <a:srgbClr val="FFDE59">
                      <a:alpha val="70000"/>
                    </a:srgbClr>
                  </a:gs>
                  <a:gs pos="100000">
                    <a:srgbClr val="FF914D">
                      <a:alpha val="70000"/>
                    </a:srgbClr>
                  </a:gs>
                </a:gsLst>
                <a:lin ang="0"/>
              </a:gradFill>
              <a:prstDash val="solid"/>
              <a:round/>
            </a:ln>
          </p:spPr>
        </p:sp>
        <p:sp>
          <p:nvSpPr>
            <p:cNvPr name="TextBox 17" id="17"/>
            <p:cNvSpPr txBox="true"/>
            <p:nvPr/>
          </p:nvSpPr>
          <p:spPr>
            <a:xfrm>
              <a:off x="0" y="-47625"/>
              <a:ext cx="502785" cy="3375649"/>
            </a:xfrm>
            <a:prstGeom prst="rect">
              <a:avLst/>
            </a:prstGeom>
          </p:spPr>
          <p:txBody>
            <a:bodyPr anchor="ctr" rtlCol="false" tIns="50800" lIns="50800" bIns="50800" rIns="50800"/>
            <a:lstStyle/>
            <a:p>
              <a:pPr algn="ctr" marL="0" indent="0" lvl="0">
                <a:lnSpc>
                  <a:spcPts val="3303"/>
                </a:lnSpc>
                <a:spcBef>
                  <a:spcPct val="0"/>
                </a:spcBef>
              </a:pPr>
            </a:p>
          </p:txBody>
        </p:sp>
      </p:grpSp>
      <p:sp>
        <p:nvSpPr>
          <p:cNvPr name="TextBox 18" id="18"/>
          <p:cNvSpPr txBox="true"/>
          <p:nvPr/>
        </p:nvSpPr>
        <p:spPr>
          <a:xfrm rot="0">
            <a:off x="-394781" y="4787418"/>
            <a:ext cx="4054990" cy="1171575"/>
          </a:xfrm>
          <a:prstGeom prst="rect">
            <a:avLst/>
          </a:prstGeom>
        </p:spPr>
        <p:txBody>
          <a:bodyPr anchor="t" rtlCol="false" tIns="0" lIns="0" bIns="0" rIns="0">
            <a:spAutoFit/>
          </a:bodyPr>
          <a:lstStyle/>
          <a:p>
            <a:pPr algn="ctr">
              <a:lnSpc>
                <a:spcPts val="4200"/>
              </a:lnSpc>
            </a:pPr>
            <a:r>
              <a:rPr lang="en-US" sz="3500">
                <a:solidFill>
                  <a:srgbClr val="FFFFFF"/>
                </a:solidFill>
                <a:latin typeface="Agrandir Bold"/>
                <a:ea typeface="Agrandir Bold"/>
                <a:cs typeface="Agrandir Bold"/>
                <a:sym typeface="Agrandir Bold"/>
              </a:rPr>
              <a:t>PROJECT </a:t>
            </a:r>
          </a:p>
          <a:p>
            <a:pPr algn="ctr">
              <a:lnSpc>
                <a:spcPts val="4200"/>
              </a:lnSpc>
            </a:pPr>
            <a:r>
              <a:rPr lang="en-US" sz="3500">
                <a:solidFill>
                  <a:srgbClr val="FFFFFF"/>
                </a:solidFill>
                <a:latin typeface="Agrandir Bold"/>
                <a:ea typeface="Agrandir Bold"/>
                <a:cs typeface="Agrandir Bold"/>
                <a:sym typeface="Agrandir Bold"/>
              </a:rPr>
              <a:t>SCOPE</a:t>
            </a:r>
          </a:p>
        </p:txBody>
      </p:sp>
      <p:grpSp>
        <p:nvGrpSpPr>
          <p:cNvPr name="Group 19" id="19"/>
          <p:cNvGrpSpPr/>
          <p:nvPr/>
        </p:nvGrpSpPr>
        <p:grpSpPr>
          <a:xfrm rot="0">
            <a:off x="4611453" y="2744721"/>
            <a:ext cx="1995156" cy="1130578"/>
            <a:chOff x="0" y="0"/>
            <a:chExt cx="411619" cy="233249"/>
          </a:xfrm>
        </p:grpSpPr>
        <p:sp>
          <p:nvSpPr>
            <p:cNvPr name="Freeform 20" id="20"/>
            <p:cNvSpPr/>
            <p:nvPr/>
          </p:nvSpPr>
          <p:spPr>
            <a:xfrm flipH="false" flipV="false" rot="0">
              <a:off x="0" y="0"/>
              <a:ext cx="411619" cy="233249"/>
            </a:xfrm>
            <a:custGeom>
              <a:avLst/>
              <a:gdLst/>
              <a:ahLst/>
              <a:cxnLst/>
              <a:rect r="r" b="b" t="t" l="l"/>
              <a:pathLst>
                <a:path h="233249" w="411619">
                  <a:moveTo>
                    <a:pt x="116411" y="0"/>
                  </a:moveTo>
                  <a:lnTo>
                    <a:pt x="295208" y="0"/>
                  </a:lnTo>
                  <a:cubicBezTo>
                    <a:pt x="359500" y="0"/>
                    <a:pt x="411619" y="52119"/>
                    <a:pt x="411619" y="116411"/>
                  </a:cubicBezTo>
                  <a:lnTo>
                    <a:pt x="411619" y="116838"/>
                  </a:lnTo>
                  <a:cubicBezTo>
                    <a:pt x="411619" y="181130"/>
                    <a:pt x="359500" y="233249"/>
                    <a:pt x="295208" y="233249"/>
                  </a:cubicBezTo>
                  <a:lnTo>
                    <a:pt x="116411" y="233249"/>
                  </a:lnTo>
                  <a:cubicBezTo>
                    <a:pt x="52119" y="233249"/>
                    <a:pt x="0" y="181130"/>
                    <a:pt x="0" y="116838"/>
                  </a:cubicBezTo>
                  <a:lnTo>
                    <a:pt x="0" y="116411"/>
                  </a:lnTo>
                  <a:cubicBezTo>
                    <a:pt x="0" y="52119"/>
                    <a:pt x="52119" y="0"/>
                    <a:pt x="116411" y="0"/>
                  </a:cubicBezTo>
                  <a:close/>
                </a:path>
              </a:pathLst>
            </a:custGeom>
            <a:gradFill rotWithShape="true">
              <a:gsLst>
                <a:gs pos="0">
                  <a:srgbClr val="FFDE59">
                    <a:alpha val="90000"/>
                  </a:srgbClr>
                </a:gs>
                <a:gs pos="100000">
                  <a:srgbClr val="FF914D">
                    <a:alpha val="90000"/>
                  </a:srgbClr>
                </a:gs>
              </a:gsLst>
              <a:lin ang="0"/>
            </a:gradFill>
            <a:ln w="28575" cap="rnd">
              <a:solidFill>
                <a:srgbClr val="FF9300">
                  <a:alpha val="89804"/>
                </a:srgbClr>
              </a:solidFill>
              <a:prstDash val="solid"/>
              <a:round/>
            </a:ln>
          </p:spPr>
        </p:sp>
        <p:sp>
          <p:nvSpPr>
            <p:cNvPr name="TextBox 21" id="21"/>
            <p:cNvSpPr txBox="true"/>
            <p:nvPr/>
          </p:nvSpPr>
          <p:spPr>
            <a:xfrm>
              <a:off x="0" y="-47625"/>
              <a:ext cx="411619" cy="280874"/>
            </a:xfrm>
            <a:prstGeom prst="rect">
              <a:avLst/>
            </a:prstGeom>
          </p:spPr>
          <p:txBody>
            <a:bodyPr anchor="ctr" rtlCol="false" tIns="64851" lIns="64851" bIns="64851" rIns="64851"/>
            <a:lstStyle/>
            <a:p>
              <a:pPr algn="ctr" marL="0" indent="0" lvl="0">
                <a:lnSpc>
                  <a:spcPts val="3303"/>
                </a:lnSpc>
                <a:spcBef>
                  <a:spcPct val="0"/>
                </a:spcBef>
              </a:pPr>
            </a:p>
          </p:txBody>
        </p:sp>
      </p:grpSp>
      <p:sp>
        <p:nvSpPr>
          <p:cNvPr name="AutoShape 22" id="22"/>
          <p:cNvSpPr/>
          <p:nvPr/>
        </p:nvSpPr>
        <p:spPr>
          <a:xfrm>
            <a:off x="3849232" y="3310010"/>
            <a:ext cx="762222" cy="0"/>
          </a:xfrm>
          <a:prstGeom prst="line">
            <a:avLst/>
          </a:prstGeom>
          <a:ln cap="flat" w="19050">
            <a:gradFill>
              <a:gsLst>
                <a:gs pos="0">
                  <a:srgbClr val="FFDE59">
                    <a:alpha val="100000"/>
                  </a:srgbClr>
                </a:gs>
                <a:gs pos="100000">
                  <a:srgbClr val="FF914D">
                    <a:alpha val="100000"/>
                  </a:srgbClr>
                </a:gs>
              </a:gsLst>
              <a:lin ang="0"/>
            </a:gradFill>
            <a:prstDash val="solid"/>
            <a:headEnd type="none" len="sm" w="sm"/>
            <a:tailEnd type="none" len="sm" w="sm"/>
          </a:ln>
        </p:spPr>
      </p:sp>
      <p:grpSp>
        <p:nvGrpSpPr>
          <p:cNvPr name="Group 23" id="23"/>
          <p:cNvGrpSpPr/>
          <p:nvPr/>
        </p:nvGrpSpPr>
        <p:grpSpPr>
          <a:xfrm rot="0">
            <a:off x="2780367" y="2775578"/>
            <a:ext cx="1068864" cy="1068864"/>
            <a:chOff x="0" y="0"/>
            <a:chExt cx="812800" cy="812800"/>
          </a:xfrm>
        </p:grpSpPr>
        <p:sp>
          <p:nvSpPr>
            <p:cNvPr name="Freeform 24" id="2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lnTo>
                    <a:pt x="406400" y="0"/>
                  </a:lnTo>
                  <a:close/>
                </a:path>
              </a:pathLst>
            </a:custGeom>
            <a:gradFill rotWithShape="true">
              <a:gsLst>
                <a:gs pos="0">
                  <a:srgbClr val="FFDE59">
                    <a:alpha val="100000"/>
                  </a:srgbClr>
                </a:gs>
                <a:gs pos="100000">
                  <a:srgbClr val="FF914D">
                    <a:alpha val="100000"/>
                  </a:srgbClr>
                </a:gs>
              </a:gsLst>
              <a:lin ang="0"/>
            </a:gradFill>
            <a:ln w="28575" cap="rnd">
              <a:solidFill>
                <a:srgbClr val="FF914D"/>
              </a:solidFill>
              <a:prstDash val="solid"/>
              <a:round/>
            </a:ln>
          </p:spPr>
        </p:sp>
        <p:sp>
          <p:nvSpPr>
            <p:cNvPr name="TextBox 25" id="25"/>
            <p:cNvSpPr txBox="true"/>
            <p:nvPr/>
          </p:nvSpPr>
          <p:spPr>
            <a:xfrm>
              <a:off x="76200" y="28575"/>
              <a:ext cx="660400" cy="708025"/>
            </a:xfrm>
            <a:prstGeom prst="rect">
              <a:avLst/>
            </a:prstGeom>
          </p:spPr>
          <p:txBody>
            <a:bodyPr anchor="ctr" rtlCol="false" tIns="71438" lIns="71438" bIns="71438" rIns="71438"/>
            <a:lstStyle/>
            <a:p>
              <a:pPr algn="ctr" marL="0" indent="0" lvl="0">
                <a:lnSpc>
                  <a:spcPts val="3303"/>
                </a:lnSpc>
                <a:spcBef>
                  <a:spcPct val="0"/>
                </a:spcBef>
              </a:pPr>
            </a:p>
          </p:txBody>
        </p:sp>
      </p:grpSp>
      <p:grpSp>
        <p:nvGrpSpPr>
          <p:cNvPr name="Group 26" id="26"/>
          <p:cNvGrpSpPr/>
          <p:nvPr/>
        </p:nvGrpSpPr>
        <p:grpSpPr>
          <a:xfrm rot="0">
            <a:off x="5060007" y="4984436"/>
            <a:ext cx="2113283" cy="1130578"/>
            <a:chOff x="0" y="0"/>
            <a:chExt cx="435990" cy="233249"/>
          </a:xfrm>
        </p:grpSpPr>
        <p:sp>
          <p:nvSpPr>
            <p:cNvPr name="Freeform 27" id="27"/>
            <p:cNvSpPr/>
            <p:nvPr/>
          </p:nvSpPr>
          <p:spPr>
            <a:xfrm flipH="false" flipV="false" rot="0">
              <a:off x="0" y="0"/>
              <a:ext cx="435990" cy="233249"/>
            </a:xfrm>
            <a:custGeom>
              <a:avLst/>
              <a:gdLst/>
              <a:ahLst/>
              <a:cxnLst/>
              <a:rect r="r" b="b" t="t" l="l"/>
              <a:pathLst>
                <a:path h="233249" w="435990">
                  <a:moveTo>
                    <a:pt x="109904" y="0"/>
                  </a:moveTo>
                  <a:lnTo>
                    <a:pt x="326086" y="0"/>
                  </a:lnTo>
                  <a:cubicBezTo>
                    <a:pt x="386784" y="0"/>
                    <a:pt x="435990" y="49206"/>
                    <a:pt x="435990" y="109904"/>
                  </a:cubicBezTo>
                  <a:lnTo>
                    <a:pt x="435990" y="123345"/>
                  </a:lnTo>
                  <a:cubicBezTo>
                    <a:pt x="435990" y="152493"/>
                    <a:pt x="424411" y="180448"/>
                    <a:pt x="403800" y="201059"/>
                  </a:cubicBezTo>
                  <a:cubicBezTo>
                    <a:pt x="383189" y="221669"/>
                    <a:pt x="355234" y="233249"/>
                    <a:pt x="326086" y="233249"/>
                  </a:cubicBezTo>
                  <a:lnTo>
                    <a:pt x="109904" y="233249"/>
                  </a:lnTo>
                  <a:cubicBezTo>
                    <a:pt x="80755" y="233249"/>
                    <a:pt x="52801" y="221669"/>
                    <a:pt x="32190" y="201059"/>
                  </a:cubicBezTo>
                  <a:cubicBezTo>
                    <a:pt x="11579" y="180448"/>
                    <a:pt x="0" y="152493"/>
                    <a:pt x="0" y="123345"/>
                  </a:cubicBezTo>
                  <a:lnTo>
                    <a:pt x="0" y="109904"/>
                  </a:lnTo>
                  <a:cubicBezTo>
                    <a:pt x="0" y="80755"/>
                    <a:pt x="11579" y="52801"/>
                    <a:pt x="32190" y="32190"/>
                  </a:cubicBezTo>
                  <a:cubicBezTo>
                    <a:pt x="52801" y="11579"/>
                    <a:pt x="80755" y="0"/>
                    <a:pt x="109904" y="0"/>
                  </a:cubicBezTo>
                  <a:close/>
                </a:path>
              </a:pathLst>
            </a:custGeom>
            <a:gradFill rotWithShape="true">
              <a:gsLst>
                <a:gs pos="0">
                  <a:srgbClr val="FFDE59">
                    <a:alpha val="90000"/>
                  </a:srgbClr>
                </a:gs>
                <a:gs pos="100000">
                  <a:srgbClr val="FF914D">
                    <a:alpha val="90000"/>
                  </a:srgbClr>
                </a:gs>
              </a:gsLst>
              <a:lin ang="0"/>
            </a:gradFill>
            <a:ln w="28575" cap="rnd">
              <a:solidFill>
                <a:srgbClr val="FF9300">
                  <a:alpha val="89804"/>
                </a:srgbClr>
              </a:solidFill>
              <a:prstDash val="solid"/>
              <a:round/>
            </a:ln>
          </p:spPr>
        </p:sp>
        <p:sp>
          <p:nvSpPr>
            <p:cNvPr name="TextBox 28" id="28"/>
            <p:cNvSpPr txBox="true"/>
            <p:nvPr/>
          </p:nvSpPr>
          <p:spPr>
            <a:xfrm>
              <a:off x="0" y="-47625"/>
              <a:ext cx="435990" cy="280874"/>
            </a:xfrm>
            <a:prstGeom prst="rect">
              <a:avLst/>
            </a:prstGeom>
          </p:spPr>
          <p:txBody>
            <a:bodyPr anchor="ctr" rtlCol="false" tIns="64851" lIns="64851" bIns="64851" rIns="64851"/>
            <a:lstStyle/>
            <a:p>
              <a:pPr algn="ctr" marL="0" indent="0" lvl="0">
                <a:lnSpc>
                  <a:spcPts val="3303"/>
                </a:lnSpc>
                <a:spcBef>
                  <a:spcPct val="0"/>
                </a:spcBef>
              </a:pPr>
            </a:p>
          </p:txBody>
        </p:sp>
      </p:grpSp>
      <p:sp>
        <p:nvSpPr>
          <p:cNvPr name="AutoShape 29" id="29"/>
          <p:cNvSpPr/>
          <p:nvPr/>
        </p:nvSpPr>
        <p:spPr>
          <a:xfrm>
            <a:off x="4297786" y="5549725"/>
            <a:ext cx="762222" cy="0"/>
          </a:xfrm>
          <a:prstGeom prst="line">
            <a:avLst/>
          </a:prstGeom>
          <a:ln cap="flat" w="19050">
            <a:gradFill>
              <a:gsLst>
                <a:gs pos="0">
                  <a:srgbClr val="FFDE59">
                    <a:alpha val="100000"/>
                  </a:srgbClr>
                </a:gs>
                <a:gs pos="100000">
                  <a:srgbClr val="FF914D">
                    <a:alpha val="100000"/>
                  </a:srgbClr>
                </a:gs>
              </a:gsLst>
              <a:lin ang="0"/>
            </a:gradFill>
            <a:prstDash val="solid"/>
            <a:headEnd type="none" len="sm" w="sm"/>
            <a:tailEnd type="none" len="sm" w="sm"/>
          </a:ln>
        </p:spPr>
      </p:sp>
      <p:grpSp>
        <p:nvGrpSpPr>
          <p:cNvPr name="Group 30" id="30"/>
          <p:cNvGrpSpPr/>
          <p:nvPr/>
        </p:nvGrpSpPr>
        <p:grpSpPr>
          <a:xfrm rot="0">
            <a:off x="3228841" y="5034342"/>
            <a:ext cx="1068864" cy="1068864"/>
            <a:chOff x="0" y="0"/>
            <a:chExt cx="812800" cy="812800"/>
          </a:xfrm>
        </p:grpSpPr>
        <p:sp>
          <p:nvSpPr>
            <p:cNvPr name="Freeform 31" id="3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lnTo>
                    <a:pt x="406400" y="0"/>
                  </a:lnTo>
                  <a:close/>
                </a:path>
              </a:pathLst>
            </a:custGeom>
            <a:gradFill rotWithShape="true">
              <a:gsLst>
                <a:gs pos="0">
                  <a:srgbClr val="FFDE59">
                    <a:alpha val="100000"/>
                  </a:srgbClr>
                </a:gs>
                <a:gs pos="100000">
                  <a:srgbClr val="FF914D">
                    <a:alpha val="100000"/>
                  </a:srgbClr>
                </a:gs>
              </a:gsLst>
              <a:lin ang="0"/>
            </a:gradFill>
            <a:ln w="28575" cap="rnd">
              <a:solidFill>
                <a:srgbClr val="FF914D"/>
              </a:solidFill>
              <a:prstDash val="solid"/>
              <a:round/>
            </a:ln>
          </p:spPr>
        </p:sp>
        <p:sp>
          <p:nvSpPr>
            <p:cNvPr name="TextBox 32" id="32"/>
            <p:cNvSpPr txBox="true"/>
            <p:nvPr/>
          </p:nvSpPr>
          <p:spPr>
            <a:xfrm>
              <a:off x="76200" y="28575"/>
              <a:ext cx="660400" cy="708025"/>
            </a:xfrm>
            <a:prstGeom prst="rect">
              <a:avLst/>
            </a:prstGeom>
          </p:spPr>
          <p:txBody>
            <a:bodyPr anchor="ctr" rtlCol="false" tIns="71438" lIns="71438" bIns="71438" rIns="71438"/>
            <a:lstStyle/>
            <a:p>
              <a:pPr algn="ctr" marL="0" indent="0" lvl="0">
                <a:lnSpc>
                  <a:spcPts val="3303"/>
                </a:lnSpc>
                <a:spcBef>
                  <a:spcPct val="0"/>
                </a:spcBef>
              </a:pPr>
            </a:p>
          </p:txBody>
        </p:sp>
      </p:grpSp>
      <p:sp>
        <p:nvSpPr>
          <p:cNvPr name="Freeform 33" id="33"/>
          <p:cNvSpPr/>
          <p:nvPr/>
        </p:nvSpPr>
        <p:spPr>
          <a:xfrm flipH="false" flipV="false" rot="0">
            <a:off x="3447888" y="5261385"/>
            <a:ext cx="592670" cy="586204"/>
          </a:xfrm>
          <a:custGeom>
            <a:avLst/>
            <a:gdLst/>
            <a:ahLst/>
            <a:cxnLst/>
            <a:rect r="r" b="b" t="t" l="l"/>
            <a:pathLst>
              <a:path h="586204" w="592670">
                <a:moveTo>
                  <a:pt x="0" y="0"/>
                </a:moveTo>
                <a:lnTo>
                  <a:pt x="592670" y="0"/>
                </a:lnTo>
                <a:lnTo>
                  <a:pt x="592670" y="586204"/>
                </a:lnTo>
                <a:lnTo>
                  <a:pt x="0" y="586204"/>
                </a:lnTo>
                <a:lnTo>
                  <a:pt x="0" y="0"/>
                </a:lnTo>
                <a:close/>
              </a:path>
            </a:pathLst>
          </a:custGeom>
          <a:blipFill>
            <a:blip r:embed="rId4">
              <a:alphaModFix amt="90000"/>
              <a:extLst>
                <a:ext uri="{96DAC541-7B7A-43D3-8B79-37D633B846F1}">
                  <asvg:svgBlip xmlns:asvg="http://schemas.microsoft.com/office/drawing/2016/SVG/main" r:embed="rId5"/>
                </a:ext>
              </a:extLst>
            </a:blip>
            <a:stretch>
              <a:fillRect l="0" t="0" r="0" b="0"/>
            </a:stretch>
          </a:blipFill>
        </p:spPr>
      </p:sp>
      <p:grpSp>
        <p:nvGrpSpPr>
          <p:cNvPr name="Group 34" id="34"/>
          <p:cNvGrpSpPr/>
          <p:nvPr/>
        </p:nvGrpSpPr>
        <p:grpSpPr>
          <a:xfrm rot="0">
            <a:off x="3584196" y="8693011"/>
            <a:ext cx="2036881" cy="1130578"/>
            <a:chOff x="0" y="0"/>
            <a:chExt cx="420227" cy="233249"/>
          </a:xfrm>
        </p:grpSpPr>
        <p:sp>
          <p:nvSpPr>
            <p:cNvPr name="Freeform 35" id="35"/>
            <p:cNvSpPr/>
            <p:nvPr/>
          </p:nvSpPr>
          <p:spPr>
            <a:xfrm flipH="false" flipV="false" rot="0">
              <a:off x="0" y="0"/>
              <a:ext cx="420227" cy="233249"/>
            </a:xfrm>
            <a:custGeom>
              <a:avLst/>
              <a:gdLst/>
              <a:ahLst/>
              <a:cxnLst/>
              <a:rect r="r" b="b" t="t" l="l"/>
              <a:pathLst>
                <a:path h="233249" w="420227">
                  <a:moveTo>
                    <a:pt x="114026" y="0"/>
                  </a:moveTo>
                  <a:lnTo>
                    <a:pt x="306201" y="0"/>
                  </a:lnTo>
                  <a:cubicBezTo>
                    <a:pt x="336443" y="0"/>
                    <a:pt x="365446" y="12013"/>
                    <a:pt x="386830" y="33397"/>
                  </a:cubicBezTo>
                  <a:cubicBezTo>
                    <a:pt x="408214" y="54782"/>
                    <a:pt x="420227" y="83784"/>
                    <a:pt x="420227" y="114026"/>
                  </a:cubicBezTo>
                  <a:lnTo>
                    <a:pt x="420227" y="119222"/>
                  </a:lnTo>
                  <a:cubicBezTo>
                    <a:pt x="420227" y="182197"/>
                    <a:pt x="369176" y="233249"/>
                    <a:pt x="306201" y="233249"/>
                  </a:cubicBezTo>
                  <a:lnTo>
                    <a:pt x="114026" y="233249"/>
                  </a:lnTo>
                  <a:cubicBezTo>
                    <a:pt x="51051" y="233249"/>
                    <a:pt x="0" y="182197"/>
                    <a:pt x="0" y="119222"/>
                  </a:cubicBezTo>
                  <a:lnTo>
                    <a:pt x="0" y="114026"/>
                  </a:lnTo>
                  <a:cubicBezTo>
                    <a:pt x="0" y="51051"/>
                    <a:pt x="51051" y="0"/>
                    <a:pt x="114026" y="0"/>
                  </a:cubicBezTo>
                  <a:close/>
                </a:path>
              </a:pathLst>
            </a:custGeom>
            <a:gradFill rotWithShape="true">
              <a:gsLst>
                <a:gs pos="0">
                  <a:srgbClr val="FFDE59">
                    <a:alpha val="90000"/>
                  </a:srgbClr>
                </a:gs>
                <a:gs pos="100000">
                  <a:srgbClr val="FF914D">
                    <a:alpha val="90000"/>
                  </a:srgbClr>
                </a:gs>
              </a:gsLst>
              <a:lin ang="0"/>
            </a:gradFill>
            <a:ln w="28575" cap="rnd">
              <a:solidFill>
                <a:srgbClr val="FF9300">
                  <a:alpha val="89804"/>
                </a:srgbClr>
              </a:solidFill>
              <a:prstDash val="solid"/>
              <a:round/>
            </a:ln>
          </p:spPr>
        </p:sp>
        <p:sp>
          <p:nvSpPr>
            <p:cNvPr name="TextBox 36" id="36"/>
            <p:cNvSpPr txBox="true"/>
            <p:nvPr/>
          </p:nvSpPr>
          <p:spPr>
            <a:xfrm>
              <a:off x="0" y="-47625"/>
              <a:ext cx="420227" cy="280874"/>
            </a:xfrm>
            <a:prstGeom prst="rect">
              <a:avLst/>
            </a:prstGeom>
          </p:spPr>
          <p:txBody>
            <a:bodyPr anchor="ctr" rtlCol="false" tIns="64851" lIns="64851" bIns="64851" rIns="64851"/>
            <a:lstStyle/>
            <a:p>
              <a:pPr algn="ctr" marL="0" indent="0" lvl="0">
                <a:lnSpc>
                  <a:spcPts val="3303"/>
                </a:lnSpc>
                <a:spcBef>
                  <a:spcPct val="0"/>
                </a:spcBef>
              </a:pPr>
            </a:p>
          </p:txBody>
        </p:sp>
      </p:grpSp>
      <p:sp>
        <p:nvSpPr>
          <p:cNvPr name="AutoShape 37" id="37"/>
          <p:cNvSpPr/>
          <p:nvPr/>
        </p:nvSpPr>
        <p:spPr>
          <a:xfrm>
            <a:off x="2821974" y="9258300"/>
            <a:ext cx="762222" cy="0"/>
          </a:xfrm>
          <a:prstGeom prst="line">
            <a:avLst/>
          </a:prstGeom>
          <a:ln cap="flat" w="19050">
            <a:gradFill>
              <a:gsLst>
                <a:gs pos="0">
                  <a:srgbClr val="FFDE59">
                    <a:alpha val="100000"/>
                  </a:srgbClr>
                </a:gs>
                <a:gs pos="100000">
                  <a:srgbClr val="FF914D">
                    <a:alpha val="100000"/>
                  </a:srgbClr>
                </a:gs>
              </a:gsLst>
              <a:lin ang="0"/>
            </a:gradFill>
            <a:prstDash val="solid"/>
            <a:headEnd type="none" len="sm" w="sm"/>
            <a:tailEnd type="none" len="sm" w="sm"/>
          </a:ln>
        </p:spPr>
      </p:sp>
      <p:grpSp>
        <p:nvGrpSpPr>
          <p:cNvPr name="Group 38" id="38"/>
          <p:cNvGrpSpPr/>
          <p:nvPr/>
        </p:nvGrpSpPr>
        <p:grpSpPr>
          <a:xfrm rot="0">
            <a:off x="1753029" y="8742917"/>
            <a:ext cx="1068864" cy="1068864"/>
            <a:chOff x="0" y="0"/>
            <a:chExt cx="812800" cy="812800"/>
          </a:xfrm>
        </p:grpSpPr>
        <p:sp>
          <p:nvSpPr>
            <p:cNvPr name="Freeform 39" id="3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lnTo>
                    <a:pt x="406400" y="0"/>
                  </a:lnTo>
                  <a:close/>
                </a:path>
              </a:pathLst>
            </a:custGeom>
            <a:gradFill rotWithShape="true">
              <a:gsLst>
                <a:gs pos="0">
                  <a:srgbClr val="FFDE59">
                    <a:alpha val="100000"/>
                  </a:srgbClr>
                </a:gs>
                <a:gs pos="100000">
                  <a:srgbClr val="FF914D">
                    <a:alpha val="100000"/>
                  </a:srgbClr>
                </a:gs>
              </a:gsLst>
              <a:lin ang="0"/>
            </a:gradFill>
            <a:ln w="28575" cap="rnd">
              <a:solidFill>
                <a:srgbClr val="FF914D"/>
              </a:solidFill>
              <a:prstDash val="solid"/>
              <a:round/>
            </a:ln>
          </p:spPr>
        </p:sp>
        <p:sp>
          <p:nvSpPr>
            <p:cNvPr name="TextBox 40" id="40"/>
            <p:cNvSpPr txBox="true"/>
            <p:nvPr/>
          </p:nvSpPr>
          <p:spPr>
            <a:xfrm>
              <a:off x="76200" y="28575"/>
              <a:ext cx="660400" cy="708025"/>
            </a:xfrm>
            <a:prstGeom prst="rect">
              <a:avLst/>
            </a:prstGeom>
          </p:spPr>
          <p:txBody>
            <a:bodyPr anchor="ctr" rtlCol="false" tIns="71438" lIns="71438" bIns="71438" rIns="71438"/>
            <a:lstStyle/>
            <a:p>
              <a:pPr algn="ctr" marL="0" indent="0" lvl="0">
                <a:lnSpc>
                  <a:spcPts val="3303"/>
                </a:lnSpc>
                <a:spcBef>
                  <a:spcPct val="0"/>
                </a:spcBef>
              </a:pPr>
            </a:p>
          </p:txBody>
        </p:sp>
      </p:grpSp>
      <p:grpSp>
        <p:nvGrpSpPr>
          <p:cNvPr name="Group 41" id="41"/>
          <p:cNvGrpSpPr/>
          <p:nvPr/>
        </p:nvGrpSpPr>
        <p:grpSpPr>
          <a:xfrm rot="0">
            <a:off x="4543840" y="6972264"/>
            <a:ext cx="1995156" cy="1130578"/>
            <a:chOff x="0" y="0"/>
            <a:chExt cx="411619" cy="233249"/>
          </a:xfrm>
        </p:grpSpPr>
        <p:sp>
          <p:nvSpPr>
            <p:cNvPr name="Freeform 42" id="42"/>
            <p:cNvSpPr/>
            <p:nvPr/>
          </p:nvSpPr>
          <p:spPr>
            <a:xfrm flipH="false" flipV="false" rot="0">
              <a:off x="0" y="0"/>
              <a:ext cx="411619" cy="233249"/>
            </a:xfrm>
            <a:custGeom>
              <a:avLst/>
              <a:gdLst/>
              <a:ahLst/>
              <a:cxnLst/>
              <a:rect r="r" b="b" t="t" l="l"/>
              <a:pathLst>
                <a:path h="233249" w="411619">
                  <a:moveTo>
                    <a:pt x="116411" y="0"/>
                  </a:moveTo>
                  <a:lnTo>
                    <a:pt x="295208" y="0"/>
                  </a:lnTo>
                  <a:cubicBezTo>
                    <a:pt x="359500" y="0"/>
                    <a:pt x="411619" y="52119"/>
                    <a:pt x="411619" y="116411"/>
                  </a:cubicBezTo>
                  <a:lnTo>
                    <a:pt x="411619" y="116838"/>
                  </a:lnTo>
                  <a:cubicBezTo>
                    <a:pt x="411619" y="181130"/>
                    <a:pt x="359500" y="233249"/>
                    <a:pt x="295208" y="233249"/>
                  </a:cubicBezTo>
                  <a:lnTo>
                    <a:pt x="116411" y="233249"/>
                  </a:lnTo>
                  <a:cubicBezTo>
                    <a:pt x="52119" y="233249"/>
                    <a:pt x="0" y="181130"/>
                    <a:pt x="0" y="116838"/>
                  </a:cubicBezTo>
                  <a:lnTo>
                    <a:pt x="0" y="116411"/>
                  </a:lnTo>
                  <a:cubicBezTo>
                    <a:pt x="0" y="52119"/>
                    <a:pt x="52119" y="0"/>
                    <a:pt x="116411" y="0"/>
                  </a:cubicBezTo>
                  <a:close/>
                </a:path>
              </a:pathLst>
            </a:custGeom>
            <a:gradFill rotWithShape="true">
              <a:gsLst>
                <a:gs pos="0">
                  <a:srgbClr val="FFDE59">
                    <a:alpha val="90000"/>
                  </a:srgbClr>
                </a:gs>
                <a:gs pos="100000">
                  <a:srgbClr val="FF914D">
                    <a:alpha val="90000"/>
                  </a:srgbClr>
                </a:gs>
              </a:gsLst>
              <a:lin ang="0"/>
            </a:gradFill>
            <a:ln w="28575" cap="rnd">
              <a:solidFill>
                <a:srgbClr val="FF9300">
                  <a:alpha val="89804"/>
                </a:srgbClr>
              </a:solidFill>
              <a:prstDash val="solid"/>
              <a:round/>
            </a:ln>
          </p:spPr>
        </p:sp>
        <p:sp>
          <p:nvSpPr>
            <p:cNvPr name="TextBox 43" id="43"/>
            <p:cNvSpPr txBox="true"/>
            <p:nvPr/>
          </p:nvSpPr>
          <p:spPr>
            <a:xfrm>
              <a:off x="0" y="-47625"/>
              <a:ext cx="411619" cy="280874"/>
            </a:xfrm>
            <a:prstGeom prst="rect">
              <a:avLst/>
            </a:prstGeom>
          </p:spPr>
          <p:txBody>
            <a:bodyPr anchor="ctr" rtlCol="false" tIns="64851" lIns="64851" bIns="64851" rIns="64851"/>
            <a:lstStyle/>
            <a:p>
              <a:pPr algn="ctr" marL="0" indent="0" lvl="0">
                <a:lnSpc>
                  <a:spcPts val="3303"/>
                </a:lnSpc>
                <a:spcBef>
                  <a:spcPct val="0"/>
                </a:spcBef>
              </a:pPr>
            </a:p>
          </p:txBody>
        </p:sp>
      </p:grpSp>
      <p:sp>
        <p:nvSpPr>
          <p:cNvPr name="AutoShape 44" id="44"/>
          <p:cNvSpPr/>
          <p:nvPr/>
        </p:nvSpPr>
        <p:spPr>
          <a:xfrm>
            <a:off x="3781618" y="7641802"/>
            <a:ext cx="762222" cy="0"/>
          </a:xfrm>
          <a:prstGeom prst="line">
            <a:avLst/>
          </a:prstGeom>
          <a:ln cap="flat" w="19050">
            <a:gradFill>
              <a:gsLst>
                <a:gs pos="0">
                  <a:srgbClr val="FFDE59">
                    <a:alpha val="100000"/>
                  </a:srgbClr>
                </a:gs>
                <a:gs pos="100000">
                  <a:srgbClr val="FF914D">
                    <a:alpha val="100000"/>
                  </a:srgbClr>
                </a:gs>
              </a:gsLst>
              <a:lin ang="0"/>
            </a:gradFill>
            <a:prstDash val="solid"/>
            <a:headEnd type="none" len="sm" w="sm"/>
            <a:tailEnd type="none" len="sm" w="sm"/>
          </a:ln>
        </p:spPr>
      </p:sp>
      <p:grpSp>
        <p:nvGrpSpPr>
          <p:cNvPr name="Group 45" id="45"/>
          <p:cNvGrpSpPr/>
          <p:nvPr/>
        </p:nvGrpSpPr>
        <p:grpSpPr>
          <a:xfrm rot="0">
            <a:off x="2712754" y="7049649"/>
            <a:ext cx="1068864" cy="1068864"/>
            <a:chOff x="0" y="0"/>
            <a:chExt cx="812800" cy="812800"/>
          </a:xfrm>
        </p:grpSpPr>
        <p:sp>
          <p:nvSpPr>
            <p:cNvPr name="Freeform 46" id="4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lnTo>
                    <a:pt x="406400" y="0"/>
                  </a:lnTo>
                  <a:close/>
                </a:path>
              </a:pathLst>
            </a:custGeom>
            <a:gradFill rotWithShape="true">
              <a:gsLst>
                <a:gs pos="0">
                  <a:srgbClr val="FFDE59">
                    <a:alpha val="100000"/>
                  </a:srgbClr>
                </a:gs>
                <a:gs pos="100000">
                  <a:srgbClr val="FF914D">
                    <a:alpha val="100000"/>
                  </a:srgbClr>
                </a:gs>
              </a:gsLst>
              <a:lin ang="0"/>
            </a:gradFill>
            <a:ln w="28575" cap="rnd">
              <a:solidFill>
                <a:srgbClr val="FF914D"/>
              </a:solidFill>
              <a:prstDash val="solid"/>
              <a:round/>
            </a:ln>
          </p:spPr>
        </p:sp>
        <p:sp>
          <p:nvSpPr>
            <p:cNvPr name="TextBox 47" id="47"/>
            <p:cNvSpPr txBox="true"/>
            <p:nvPr/>
          </p:nvSpPr>
          <p:spPr>
            <a:xfrm>
              <a:off x="76200" y="28575"/>
              <a:ext cx="660400" cy="708025"/>
            </a:xfrm>
            <a:prstGeom prst="rect">
              <a:avLst/>
            </a:prstGeom>
          </p:spPr>
          <p:txBody>
            <a:bodyPr anchor="ctr" rtlCol="false" tIns="71438" lIns="71438" bIns="71438" rIns="71438"/>
            <a:lstStyle/>
            <a:p>
              <a:pPr algn="ctr" marL="0" indent="0" lvl="0">
                <a:lnSpc>
                  <a:spcPts val="3303"/>
                </a:lnSpc>
                <a:spcBef>
                  <a:spcPct val="0"/>
                </a:spcBef>
              </a:pPr>
            </a:p>
          </p:txBody>
        </p:sp>
      </p:grpSp>
      <p:sp>
        <p:nvSpPr>
          <p:cNvPr name="Freeform 48" id="48"/>
          <p:cNvSpPr/>
          <p:nvPr/>
        </p:nvSpPr>
        <p:spPr>
          <a:xfrm flipH="false" flipV="false" rot="0">
            <a:off x="2983338" y="7286613"/>
            <a:ext cx="522056" cy="594935"/>
          </a:xfrm>
          <a:custGeom>
            <a:avLst/>
            <a:gdLst/>
            <a:ahLst/>
            <a:cxnLst/>
            <a:rect r="r" b="b" t="t" l="l"/>
            <a:pathLst>
              <a:path h="594935" w="522056">
                <a:moveTo>
                  <a:pt x="0" y="0"/>
                </a:moveTo>
                <a:lnTo>
                  <a:pt x="522055" y="0"/>
                </a:lnTo>
                <a:lnTo>
                  <a:pt x="522055" y="594936"/>
                </a:lnTo>
                <a:lnTo>
                  <a:pt x="0" y="594936"/>
                </a:lnTo>
                <a:lnTo>
                  <a:pt x="0" y="0"/>
                </a:lnTo>
                <a:close/>
              </a:path>
            </a:pathLst>
          </a:custGeom>
          <a:blipFill>
            <a:blip r:embed="rId6">
              <a:alphaModFix amt="90000"/>
              <a:extLst>
                <a:ext uri="{96DAC541-7B7A-43D3-8B79-37D633B846F1}">
                  <asvg:svgBlip xmlns:asvg="http://schemas.microsoft.com/office/drawing/2016/SVG/main" r:embed="rId7"/>
                </a:ext>
              </a:extLst>
            </a:blip>
            <a:stretch>
              <a:fillRect l="0" t="0" r="0" b="0"/>
            </a:stretch>
          </a:blipFill>
        </p:spPr>
      </p:sp>
      <p:sp>
        <p:nvSpPr>
          <p:cNvPr name="Freeform 49" id="49"/>
          <p:cNvSpPr/>
          <p:nvPr/>
        </p:nvSpPr>
        <p:spPr>
          <a:xfrm flipH="false" flipV="false" rot="0">
            <a:off x="1975239" y="8983424"/>
            <a:ext cx="599085" cy="587852"/>
          </a:xfrm>
          <a:custGeom>
            <a:avLst/>
            <a:gdLst/>
            <a:ahLst/>
            <a:cxnLst/>
            <a:rect r="r" b="b" t="t" l="l"/>
            <a:pathLst>
              <a:path h="587852" w="599085">
                <a:moveTo>
                  <a:pt x="0" y="0"/>
                </a:moveTo>
                <a:lnTo>
                  <a:pt x="599085" y="0"/>
                </a:lnTo>
                <a:lnTo>
                  <a:pt x="599085" y="587852"/>
                </a:lnTo>
                <a:lnTo>
                  <a:pt x="0" y="587852"/>
                </a:lnTo>
                <a:lnTo>
                  <a:pt x="0" y="0"/>
                </a:lnTo>
                <a:close/>
              </a:path>
            </a:pathLst>
          </a:custGeom>
          <a:blipFill>
            <a:blip r:embed="rId8">
              <a:alphaModFix amt="90000"/>
              <a:extLst>
                <a:ext uri="{96DAC541-7B7A-43D3-8B79-37D633B846F1}">
                  <asvg:svgBlip xmlns:asvg="http://schemas.microsoft.com/office/drawing/2016/SVG/main" r:embed="rId9"/>
                </a:ext>
              </a:extLst>
            </a:blip>
            <a:stretch>
              <a:fillRect l="0" t="0" r="0" b="0"/>
            </a:stretch>
          </a:blipFill>
        </p:spPr>
      </p:sp>
      <p:sp>
        <p:nvSpPr>
          <p:cNvPr name="TextBox 50" id="50"/>
          <p:cNvSpPr txBox="true"/>
          <p:nvPr/>
        </p:nvSpPr>
        <p:spPr>
          <a:xfrm rot="0">
            <a:off x="5976055" y="8320417"/>
            <a:ext cx="11883835" cy="1657096"/>
          </a:xfrm>
          <a:prstGeom prst="rect">
            <a:avLst/>
          </a:prstGeom>
        </p:spPr>
        <p:txBody>
          <a:bodyPr anchor="t" rtlCol="false" tIns="0" lIns="0" bIns="0" rIns="0">
            <a:spAutoFit/>
          </a:bodyPr>
          <a:lstStyle/>
          <a:p>
            <a:pPr algn="l" marL="345439" indent="-172720" lvl="1">
              <a:lnSpc>
                <a:spcPts val="2671"/>
              </a:lnSpc>
              <a:buFont typeface="Arial"/>
              <a:buChar char="•"/>
            </a:pPr>
            <a:r>
              <a:rPr lang="en-US" sz="1599">
                <a:solidFill>
                  <a:srgbClr val="FFFFFF"/>
                </a:solidFill>
                <a:latin typeface="Helvetica"/>
                <a:ea typeface="Helvetica"/>
                <a:cs typeface="Helvetica"/>
                <a:sym typeface="Helvetica"/>
              </a:rPr>
              <a:t>Volatile nature of Bitcoin which could impact model performances</a:t>
            </a:r>
          </a:p>
          <a:p>
            <a:pPr algn="l" marL="345439" indent="-172720" lvl="1">
              <a:lnSpc>
                <a:spcPts val="2671"/>
              </a:lnSpc>
              <a:buFont typeface="Arial"/>
              <a:buChar char="•"/>
            </a:pPr>
            <a:r>
              <a:rPr lang="en-US" sz="1599">
                <a:solidFill>
                  <a:srgbClr val="FFFFFF"/>
                </a:solidFill>
                <a:latin typeface="Helvetica"/>
                <a:ea typeface="Helvetica"/>
                <a:cs typeface="Helvetica"/>
                <a:sym typeface="Helvetica"/>
              </a:rPr>
              <a:t>Potential changes in Reddit's API or data policy that could affect data scraping activities.</a:t>
            </a:r>
          </a:p>
          <a:p>
            <a:pPr algn="l" marL="345439" indent="-172720" lvl="1">
              <a:lnSpc>
                <a:spcPts val="2671"/>
              </a:lnSpc>
              <a:buFont typeface="Arial"/>
              <a:buChar char="•"/>
            </a:pPr>
            <a:r>
              <a:rPr lang="en-US" sz="1599">
                <a:solidFill>
                  <a:srgbClr val="FFFFFF"/>
                </a:solidFill>
                <a:latin typeface="Helvetica"/>
                <a:ea typeface="Helvetica"/>
                <a:cs typeface="Helvetica"/>
                <a:sym typeface="Helvetica"/>
              </a:rPr>
              <a:t>Due to computational constraints, real-time data processing requirements may limit the complexity of the machine learning model. </a:t>
            </a:r>
          </a:p>
          <a:p>
            <a:pPr algn="l" marL="345439" indent="-172720" lvl="1">
              <a:lnSpc>
                <a:spcPts val="2671"/>
              </a:lnSpc>
              <a:buFont typeface="Arial"/>
              <a:buChar char="•"/>
            </a:pPr>
            <a:r>
              <a:rPr lang="en-US" sz="1599">
                <a:solidFill>
                  <a:srgbClr val="FFFFFF"/>
                </a:solidFill>
                <a:latin typeface="Helvetica"/>
                <a:ea typeface="Helvetica"/>
                <a:cs typeface="Helvetica"/>
                <a:sym typeface="Helvetica"/>
              </a:rPr>
              <a:t>The project assumes a continued high interest and discussion around Bitcoin on Reddit.</a:t>
            </a:r>
          </a:p>
        </p:txBody>
      </p:sp>
      <p:sp>
        <p:nvSpPr>
          <p:cNvPr name="TextBox 51" id="51"/>
          <p:cNvSpPr txBox="true"/>
          <p:nvPr/>
        </p:nvSpPr>
        <p:spPr>
          <a:xfrm rot="0">
            <a:off x="3849232" y="8782050"/>
            <a:ext cx="2507772" cy="933450"/>
          </a:xfrm>
          <a:prstGeom prst="rect">
            <a:avLst/>
          </a:prstGeom>
        </p:spPr>
        <p:txBody>
          <a:bodyPr anchor="t" rtlCol="false" tIns="0" lIns="0" bIns="0" rIns="0">
            <a:spAutoFit/>
          </a:bodyPr>
          <a:lstStyle/>
          <a:p>
            <a:pPr algn="l">
              <a:lnSpc>
                <a:spcPts val="2400"/>
              </a:lnSpc>
            </a:pPr>
            <a:r>
              <a:rPr lang="en-US" sz="2000">
                <a:solidFill>
                  <a:srgbClr val="06090F"/>
                </a:solidFill>
                <a:latin typeface="Helvetica Bold"/>
                <a:ea typeface="Helvetica Bold"/>
                <a:cs typeface="Helvetica Bold"/>
                <a:sym typeface="Helvetica Bold"/>
              </a:rPr>
              <a:t>Risks</a:t>
            </a:r>
          </a:p>
          <a:p>
            <a:pPr algn="l">
              <a:lnSpc>
                <a:spcPts val="2400"/>
              </a:lnSpc>
            </a:pPr>
            <a:r>
              <a:rPr lang="en-US" sz="2000">
                <a:solidFill>
                  <a:srgbClr val="06090F"/>
                </a:solidFill>
                <a:latin typeface="Helvetica Bold"/>
                <a:ea typeface="Helvetica Bold"/>
                <a:cs typeface="Helvetica Bold"/>
                <a:sym typeface="Helvetica Bold"/>
              </a:rPr>
              <a:t>Constraints</a:t>
            </a:r>
          </a:p>
          <a:p>
            <a:pPr algn="l">
              <a:lnSpc>
                <a:spcPts val="2400"/>
              </a:lnSpc>
              <a:spcBef>
                <a:spcPct val="0"/>
              </a:spcBef>
            </a:pPr>
            <a:r>
              <a:rPr lang="en-US" sz="2000">
                <a:solidFill>
                  <a:srgbClr val="06090F"/>
                </a:solidFill>
                <a:latin typeface="Helvetica Bold"/>
                <a:ea typeface="Helvetica Bold"/>
                <a:cs typeface="Helvetica Bold"/>
                <a:sym typeface="Helvetica Bold"/>
              </a:rPr>
              <a:t>Assumptions</a:t>
            </a:r>
          </a:p>
        </p:txBody>
      </p:sp>
      <p:sp>
        <p:nvSpPr>
          <p:cNvPr name="TextBox 52" id="52"/>
          <p:cNvSpPr txBox="true"/>
          <p:nvPr/>
        </p:nvSpPr>
        <p:spPr>
          <a:xfrm rot="0">
            <a:off x="9768757" y="6500251"/>
            <a:ext cx="1184669" cy="352425"/>
          </a:xfrm>
          <a:prstGeom prst="rect">
            <a:avLst/>
          </a:prstGeom>
        </p:spPr>
        <p:txBody>
          <a:bodyPr anchor="t" rtlCol="false" tIns="0" lIns="0" bIns="0" rIns="0">
            <a:spAutoFit/>
          </a:bodyPr>
          <a:lstStyle/>
          <a:p>
            <a:pPr algn="l">
              <a:lnSpc>
                <a:spcPts val="2819"/>
              </a:lnSpc>
              <a:spcBef>
                <a:spcPct val="0"/>
              </a:spcBef>
            </a:pPr>
            <a:r>
              <a:rPr lang="en-US" sz="2349">
                <a:solidFill>
                  <a:srgbClr val="000000"/>
                </a:solidFill>
                <a:latin typeface="Now Medium"/>
                <a:ea typeface="Now Medium"/>
                <a:cs typeface="Now Medium"/>
                <a:sym typeface="Now Medium"/>
              </a:rPr>
              <a:t>2018</a:t>
            </a:r>
          </a:p>
        </p:txBody>
      </p:sp>
      <p:sp>
        <p:nvSpPr>
          <p:cNvPr name="TextBox 53" id="53"/>
          <p:cNvSpPr txBox="true"/>
          <p:nvPr/>
        </p:nvSpPr>
        <p:spPr>
          <a:xfrm rot="0">
            <a:off x="7387367" y="4392428"/>
            <a:ext cx="10472523" cy="2657221"/>
          </a:xfrm>
          <a:prstGeom prst="rect">
            <a:avLst/>
          </a:prstGeom>
        </p:spPr>
        <p:txBody>
          <a:bodyPr anchor="t" rtlCol="false" tIns="0" lIns="0" bIns="0" rIns="0">
            <a:spAutoFit/>
          </a:bodyPr>
          <a:lstStyle/>
          <a:p>
            <a:pPr algn="l" marL="345439" indent="-172720" lvl="1">
              <a:lnSpc>
                <a:spcPts val="2671"/>
              </a:lnSpc>
              <a:buFont typeface="Arial"/>
              <a:buChar char="•"/>
            </a:pPr>
            <a:r>
              <a:rPr lang="en-US" sz="1599">
                <a:solidFill>
                  <a:srgbClr val="FFFFFF"/>
                </a:solidFill>
                <a:latin typeface="Helvetica Bold"/>
                <a:ea typeface="Helvetica Bold"/>
                <a:cs typeface="Helvetica Bold"/>
                <a:sym typeface="Helvetica Bold"/>
              </a:rPr>
              <a:t>Accuracy</a:t>
            </a:r>
            <a:r>
              <a:rPr lang="en-US" sz="1599">
                <a:solidFill>
                  <a:srgbClr val="FFFFFF"/>
                </a:solidFill>
                <a:latin typeface="Helvetica"/>
                <a:ea typeface="Helvetica"/>
                <a:cs typeface="Helvetica"/>
                <a:sym typeface="Helvetica"/>
              </a:rPr>
              <a:t>: The sentiment analysis model must achieve a benchmark accuracy rate (to be determined after initial testing) in predicting price trends.</a:t>
            </a:r>
          </a:p>
          <a:p>
            <a:pPr algn="l" marL="345439" indent="-172720" lvl="1">
              <a:lnSpc>
                <a:spcPts val="2671"/>
              </a:lnSpc>
              <a:buFont typeface="Arial"/>
              <a:buChar char="•"/>
            </a:pPr>
            <a:r>
              <a:rPr lang="en-US" sz="1599">
                <a:solidFill>
                  <a:srgbClr val="FFFFFF"/>
                </a:solidFill>
                <a:latin typeface="Helvetica Bold"/>
                <a:ea typeface="Helvetica Bold"/>
                <a:cs typeface="Helvetica Bold"/>
                <a:sym typeface="Helvetica Bold"/>
              </a:rPr>
              <a:t>Usability:</a:t>
            </a:r>
            <a:r>
              <a:rPr lang="en-US" sz="1599">
                <a:solidFill>
                  <a:srgbClr val="FFFFFF"/>
                </a:solidFill>
                <a:latin typeface="Helvetica"/>
                <a:ea typeface="Helvetica"/>
                <a:cs typeface="Helvetica"/>
                <a:sym typeface="Helvetica"/>
              </a:rPr>
              <a:t> The platform should be user-friendly, with a clear interface and dashboard, and accessible on both desktop and mobile devices.</a:t>
            </a:r>
          </a:p>
          <a:p>
            <a:pPr algn="l" marL="345439" indent="-172720" lvl="1">
              <a:lnSpc>
                <a:spcPts val="2671"/>
              </a:lnSpc>
              <a:buFont typeface="Arial"/>
              <a:buChar char="•"/>
            </a:pPr>
            <a:r>
              <a:rPr lang="en-US" sz="1599">
                <a:solidFill>
                  <a:srgbClr val="FFFFFF"/>
                </a:solidFill>
                <a:latin typeface="Helvetica Bold"/>
                <a:ea typeface="Helvetica Bold"/>
                <a:cs typeface="Helvetica Bold"/>
                <a:sym typeface="Helvetica Bold"/>
              </a:rPr>
              <a:t>Performance:</a:t>
            </a:r>
            <a:r>
              <a:rPr lang="en-US" sz="1599">
                <a:solidFill>
                  <a:srgbClr val="FFFFFF"/>
                </a:solidFill>
                <a:latin typeface="Helvetica"/>
                <a:ea typeface="Helvetica"/>
                <a:cs typeface="Helvetica"/>
                <a:sym typeface="Helvetica"/>
              </a:rPr>
              <a:t> The system should provide real-time alerts with a latency of no more than a few minutes from sentiment detection to notification.</a:t>
            </a:r>
          </a:p>
          <a:p>
            <a:pPr algn="l" marL="345439" indent="-172720" lvl="1">
              <a:lnSpc>
                <a:spcPts val="2671"/>
              </a:lnSpc>
              <a:buFont typeface="Arial"/>
              <a:buChar char="•"/>
            </a:pPr>
            <a:r>
              <a:rPr lang="en-US" sz="1599">
                <a:solidFill>
                  <a:srgbClr val="FFFFFF"/>
                </a:solidFill>
                <a:latin typeface="Helvetica Bold"/>
                <a:ea typeface="Helvetica Bold"/>
                <a:cs typeface="Helvetica Bold"/>
                <a:sym typeface="Helvetica Bold"/>
              </a:rPr>
              <a:t>Validation:</a:t>
            </a:r>
            <a:r>
              <a:rPr lang="en-US" sz="1599">
                <a:solidFill>
                  <a:srgbClr val="FFFFFF"/>
                </a:solidFill>
                <a:latin typeface="Helvetica"/>
                <a:ea typeface="Helvetica"/>
                <a:cs typeface="Helvetica"/>
                <a:sym typeface="Helvetica"/>
              </a:rPr>
              <a:t> The final product must pass a beta testing phase with a select group of users and meet their expectations for investment advice quality.</a:t>
            </a:r>
          </a:p>
        </p:txBody>
      </p:sp>
      <p:sp>
        <p:nvSpPr>
          <p:cNvPr name="TextBox 54" id="54"/>
          <p:cNvSpPr txBox="true"/>
          <p:nvPr/>
        </p:nvSpPr>
        <p:spPr>
          <a:xfrm rot="0">
            <a:off x="5363143" y="5251466"/>
            <a:ext cx="1647209" cy="628650"/>
          </a:xfrm>
          <a:prstGeom prst="rect">
            <a:avLst/>
          </a:prstGeom>
        </p:spPr>
        <p:txBody>
          <a:bodyPr anchor="t" rtlCol="false" tIns="0" lIns="0" bIns="0" rIns="0">
            <a:spAutoFit/>
          </a:bodyPr>
          <a:lstStyle/>
          <a:p>
            <a:pPr algn="l">
              <a:lnSpc>
                <a:spcPts val="2400"/>
              </a:lnSpc>
              <a:spcBef>
                <a:spcPct val="0"/>
              </a:spcBef>
            </a:pPr>
            <a:r>
              <a:rPr lang="en-US" sz="2000">
                <a:solidFill>
                  <a:srgbClr val="06090F"/>
                </a:solidFill>
                <a:latin typeface="Helvetica Bold"/>
                <a:ea typeface="Helvetica Bold"/>
                <a:cs typeface="Helvetica Bold"/>
                <a:sym typeface="Helvetica Bold"/>
              </a:rPr>
              <a:t>Acceptance Criteria</a:t>
            </a:r>
          </a:p>
        </p:txBody>
      </p:sp>
      <p:sp>
        <p:nvSpPr>
          <p:cNvPr name="TextBox 55" id="55"/>
          <p:cNvSpPr txBox="true"/>
          <p:nvPr/>
        </p:nvSpPr>
        <p:spPr>
          <a:xfrm rot="0">
            <a:off x="7044462" y="7139571"/>
            <a:ext cx="10524040" cy="990346"/>
          </a:xfrm>
          <a:prstGeom prst="rect">
            <a:avLst/>
          </a:prstGeom>
        </p:spPr>
        <p:txBody>
          <a:bodyPr anchor="t" rtlCol="false" tIns="0" lIns="0" bIns="0" rIns="0">
            <a:spAutoFit/>
          </a:bodyPr>
          <a:lstStyle/>
          <a:p>
            <a:pPr algn="l" marL="345439" indent="-172720" lvl="1">
              <a:lnSpc>
                <a:spcPts val="2671"/>
              </a:lnSpc>
              <a:buFont typeface="Arial"/>
              <a:buChar char="•"/>
            </a:pPr>
            <a:r>
              <a:rPr lang="en-US" sz="1599">
                <a:solidFill>
                  <a:srgbClr val="FFFFFF"/>
                </a:solidFill>
                <a:latin typeface="Helvetica"/>
                <a:ea typeface="Helvetica"/>
                <a:cs typeface="Helvetica"/>
                <a:sym typeface="Helvetica"/>
              </a:rPr>
              <a:t>Provide financial, legal or tax advice</a:t>
            </a:r>
          </a:p>
          <a:p>
            <a:pPr algn="l" marL="345439" indent="-172720" lvl="1">
              <a:lnSpc>
                <a:spcPts val="2671"/>
              </a:lnSpc>
              <a:buFont typeface="Arial"/>
              <a:buChar char="•"/>
            </a:pPr>
            <a:r>
              <a:rPr lang="en-US" sz="1599">
                <a:solidFill>
                  <a:srgbClr val="FFFFFF"/>
                </a:solidFill>
                <a:latin typeface="Helvetica"/>
                <a:ea typeface="Helvetica"/>
                <a:cs typeface="Helvetica"/>
                <a:sym typeface="Helvetica"/>
              </a:rPr>
              <a:t>Engage in actual trading or hold funds for users</a:t>
            </a:r>
          </a:p>
          <a:p>
            <a:pPr algn="l" marL="345439" indent="-172720" lvl="1">
              <a:lnSpc>
                <a:spcPts val="2671"/>
              </a:lnSpc>
              <a:buFont typeface="Arial"/>
              <a:buChar char="•"/>
            </a:pPr>
            <a:r>
              <a:rPr lang="en-US" sz="1599">
                <a:solidFill>
                  <a:srgbClr val="FFFFFF"/>
                </a:solidFill>
                <a:latin typeface="Helvetica"/>
                <a:ea typeface="Helvetica"/>
                <a:cs typeface="Helvetica"/>
                <a:sym typeface="Helvetica"/>
              </a:rPr>
              <a:t>Analysis of other cryptocurrencies, stocks or bonds</a:t>
            </a:r>
          </a:p>
        </p:txBody>
      </p:sp>
      <p:sp>
        <p:nvSpPr>
          <p:cNvPr name="TextBox 56" id="56"/>
          <p:cNvSpPr txBox="true"/>
          <p:nvPr/>
        </p:nvSpPr>
        <p:spPr>
          <a:xfrm rot="0">
            <a:off x="4759298" y="7412631"/>
            <a:ext cx="2388945" cy="323850"/>
          </a:xfrm>
          <a:prstGeom prst="rect">
            <a:avLst/>
          </a:prstGeom>
        </p:spPr>
        <p:txBody>
          <a:bodyPr anchor="t" rtlCol="false" tIns="0" lIns="0" bIns="0" rIns="0">
            <a:spAutoFit/>
          </a:bodyPr>
          <a:lstStyle/>
          <a:p>
            <a:pPr algn="l">
              <a:lnSpc>
                <a:spcPts val="2400"/>
              </a:lnSpc>
              <a:spcBef>
                <a:spcPct val="0"/>
              </a:spcBef>
            </a:pPr>
            <a:r>
              <a:rPr lang="en-US" sz="2000">
                <a:solidFill>
                  <a:srgbClr val="06090F"/>
                </a:solidFill>
                <a:latin typeface="Helvetica Bold"/>
                <a:ea typeface="Helvetica Bold"/>
                <a:cs typeface="Helvetica Bold"/>
                <a:sym typeface="Helvetica Bold"/>
              </a:rPr>
              <a:t>Out of Scope</a:t>
            </a:r>
          </a:p>
        </p:txBody>
      </p:sp>
      <p:sp>
        <p:nvSpPr>
          <p:cNvPr name="TextBox 57" id="57"/>
          <p:cNvSpPr txBox="true"/>
          <p:nvPr/>
        </p:nvSpPr>
        <p:spPr>
          <a:xfrm rot="0">
            <a:off x="10017775" y="4686255"/>
            <a:ext cx="1184669" cy="352425"/>
          </a:xfrm>
          <a:prstGeom prst="rect">
            <a:avLst/>
          </a:prstGeom>
        </p:spPr>
        <p:txBody>
          <a:bodyPr anchor="t" rtlCol="false" tIns="0" lIns="0" bIns="0" rIns="0">
            <a:spAutoFit/>
          </a:bodyPr>
          <a:lstStyle/>
          <a:p>
            <a:pPr algn="l">
              <a:lnSpc>
                <a:spcPts val="2819"/>
              </a:lnSpc>
              <a:spcBef>
                <a:spcPct val="0"/>
              </a:spcBef>
            </a:pPr>
            <a:r>
              <a:rPr lang="en-US" sz="2349">
                <a:solidFill>
                  <a:srgbClr val="000000"/>
                </a:solidFill>
                <a:latin typeface="Now Medium"/>
                <a:ea typeface="Now Medium"/>
                <a:cs typeface="Now Medium"/>
                <a:sym typeface="Now Medium"/>
              </a:rPr>
              <a:t>2019</a:t>
            </a:r>
          </a:p>
        </p:txBody>
      </p:sp>
      <p:sp>
        <p:nvSpPr>
          <p:cNvPr name="TextBox 58" id="58"/>
          <p:cNvSpPr txBox="true"/>
          <p:nvPr/>
        </p:nvSpPr>
        <p:spPr>
          <a:xfrm rot="0">
            <a:off x="9768757" y="2903610"/>
            <a:ext cx="1184669" cy="352425"/>
          </a:xfrm>
          <a:prstGeom prst="rect">
            <a:avLst/>
          </a:prstGeom>
        </p:spPr>
        <p:txBody>
          <a:bodyPr anchor="t" rtlCol="false" tIns="0" lIns="0" bIns="0" rIns="0">
            <a:spAutoFit/>
          </a:bodyPr>
          <a:lstStyle/>
          <a:p>
            <a:pPr algn="l">
              <a:lnSpc>
                <a:spcPts val="2819"/>
              </a:lnSpc>
              <a:spcBef>
                <a:spcPct val="0"/>
              </a:spcBef>
            </a:pPr>
            <a:r>
              <a:rPr lang="en-US" sz="2349">
                <a:solidFill>
                  <a:srgbClr val="000000"/>
                </a:solidFill>
                <a:latin typeface="Now Medium"/>
                <a:ea typeface="Now Medium"/>
                <a:cs typeface="Now Medium"/>
                <a:sym typeface="Now Medium"/>
              </a:rPr>
              <a:t>2020</a:t>
            </a:r>
          </a:p>
        </p:txBody>
      </p:sp>
      <p:sp>
        <p:nvSpPr>
          <p:cNvPr name="TextBox 59" id="59"/>
          <p:cNvSpPr txBox="true"/>
          <p:nvPr/>
        </p:nvSpPr>
        <p:spPr>
          <a:xfrm rot="0">
            <a:off x="5326057" y="4306703"/>
            <a:ext cx="1609109" cy="323850"/>
          </a:xfrm>
          <a:prstGeom prst="rect">
            <a:avLst/>
          </a:prstGeom>
        </p:spPr>
        <p:txBody>
          <a:bodyPr anchor="t" rtlCol="false" tIns="0" lIns="0" bIns="0" rIns="0">
            <a:spAutoFit/>
          </a:bodyPr>
          <a:lstStyle/>
          <a:p>
            <a:pPr algn="l">
              <a:lnSpc>
                <a:spcPts val="2400"/>
              </a:lnSpc>
              <a:spcBef>
                <a:spcPct val="0"/>
              </a:spcBef>
            </a:pPr>
            <a:r>
              <a:rPr lang="en-US" sz="2000">
                <a:solidFill>
                  <a:srgbClr val="06090F"/>
                </a:solidFill>
                <a:latin typeface="Helvetica Bold"/>
                <a:ea typeface="Helvetica Bold"/>
                <a:cs typeface="Helvetica Bold"/>
                <a:sym typeface="Helvetica Bold"/>
              </a:rPr>
              <a:t>Deliverables</a:t>
            </a:r>
          </a:p>
        </p:txBody>
      </p:sp>
      <p:sp>
        <p:nvSpPr>
          <p:cNvPr name="TextBox 60" id="60"/>
          <p:cNvSpPr txBox="true"/>
          <p:nvPr/>
        </p:nvSpPr>
        <p:spPr>
          <a:xfrm rot="0">
            <a:off x="6935166" y="1875037"/>
            <a:ext cx="10111057" cy="2323846"/>
          </a:xfrm>
          <a:prstGeom prst="rect">
            <a:avLst/>
          </a:prstGeom>
        </p:spPr>
        <p:txBody>
          <a:bodyPr anchor="t" rtlCol="false" tIns="0" lIns="0" bIns="0" rIns="0">
            <a:spAutoFit/>
          </a:bodyPr>
          <a:lstStyle/>
          <a:p>
            <a:pPr algn="l" marL="345439" indent="-172720" lvl="1">
              <a:lnSpc>
                <a:spcPts val="2671"/>
              </a:lnSpc>
              <a:buFont typeface="Arial"/>
              <a:buChar char="•"/>
            </a:pPr>
            <a:r>
              <a:rPr lang="en-US" sz="1599">
                <a:solidFill>
                  <a:srgbClr val="FFFFFF"/>
                </a:solidFill>
                <a:latin typeface="Helvetica Bold"/>
                <a:ea typeface="Helvetica Bold"/>
                <a:cs typeface="Helvetica Bold"/>
                <a:sym typeface="Helvetica Bold"/>
              </a:rPr>
              <a:t>Sentiment Analysis Model: </a:t>
            </a:r>
            <a:r>
              <a:rPr lang="en-US" sz="1599">
                <a:solidFill>
                  <a:srgbClr val="FFFFFF"/>
                </a:solidFill>
                <a:latin typeface="Helvetica"/>
                <a:ea typeface="Helvetica"/>
                <a:cs typeface="Helvetica"/>
                <a:sym typeface="Helvetica"/>
              </a:rPr>
              <a:t>A robust model that processes sentiment data from Reddit.</a:t>
            </a:r>
          </a:p>
          <a:p>
            <a:pPr algn="l" marL="345439" indent="-172720" lvl="1">
              <a:lnSpc>
                <a:spcPts val="2671"/>
              </a:lnSpc>
              <a:buFont typeface="Arial"/>
              <a:buChar char="•"/>
            </a:pPr>
            <a:r>
              <a:rPr lang="en-US" sz="1599">
                <a:solidFill>
                  <a:srgbClr val="FFFFFF"/>
                </a:solidFill>
                <a:latin typeface="Helvetica Bold"/>
                <a:ea typeface="Helvetica Bold"/>
                <a:cs typeface="Helvetica Bold"/>
                <a:sym typeface="Helvetica Bold"/>
              </a:rPr>
              <a:t>Price Predictive Models:</a:t>
            </a:r>
            <a:r>
              <a:rPr lang="en-US" sz="1599">
                <a:solidFill>
                  <a:srgbClr val="FFFFFF"/>
                </a:solidFill>
                <a:latin typeface="Helvetica"/>
                <a:ea typeface="Helvetica"/>
                <a:cs typeface="Helvetica"/>
                <a:sym typeface="Helvetica"/>
              </a:rPr>
              <a:t> Powered by machine learning, the model provides price targets</a:t>
            </a:r>
          </a:p>
          <a:p>
            <a:pPr algn="l" marL="345439" indent="-172720" lvl="1">
              <a:lnSpc>
                <a:spcPts val="2671"/>
              </a:lnSpc>
              <a:buFont typeface="Arial"/>
              <a:buChar char="•"/>
            </a:pPr>
            <a:r>
              <a:rPr lang="en-US" sz="1599">
                <a:solidFill>
                  <a:srgbClr val="FFFFFF"/>
                </a:solidFill>
                <a:latin typeface="Helvetica Bold"/>
                <a:ea typeface="Helvetica Bold"/>
                <a:cs typeface="Helvetica Bold"/>
                <a:sym typeface="Helvetica Bold"/>
              </a:rPr>
              <a:t>Conversational AI: </a:t>
            </a:r>
            <a:r>
              <a:rPr lang="en-US" sz="1599">
                <a:solidFill>
                  <a:srgbClr val="FFFFFF"/>
                </a:solidFill>
                <a:latin typeface="Helvetica"/>
                <a:ea typeface="Helvetica"/>
                <a:cs typeface="Helvetica"/>
                <a:sym typeface="Helvetica"/>
              </a:rPr>
              <a:t>An interactive application providing personalized, data-driven explanations.</a:t>
            </a:r>
          </a:p>
          <a:p>
            <a:pPr algn="l" marL="345439" indent="-172720" lvl="1">
              <a:lnSpc>
                <a:spcPts val="2671"/>
              </a:lnSpc>
              <a:buFont typeface="Arial"/>
              <a:buChar char="•"/>
            </a:pPr>
            <a:r>
              <a:rPr lang="en-US" sz="1599">
                <a:solidFill>
                  <a:srgbClr val="FFFFFF"/>
                </a:solidFill>
                <a:latin typeface="Helvetica Bold"/>
                <a:ea typeface="Helvetica Bold"/>
                <a:cs typeface="Helvetica Bold"/>
                <a:sym typeface="Helvetica Bold"/>
              </a:rPr>
              <a:t>User Dashboard: </a:t>
            </a:r>
            <a:r>
              <a:rPr lang="en-US" sz="1599">
                <a:solidFill>
                  <a:srgbClr val="FFFFFF"/>
                </a:solidFill>
                <a:latin typeface="Helvetica"/>
                <a:ea typeface="Helvetica"/>
                <a:cs typeface="Helvetica"/>
                <a:sym typeface="Helvetica"/>
              </a:rPr>
              <a:t>A real-time dashboard displaying sentiment indices, prediction confidence, and portfolio performance.</a:t>
            </a:r>
          </a:p>
          <a:p>
            <a:pPr algn="l" marL="345439" indent="-172720" lvl="1">
              <a:lnSpc>
                <a:spcPts val="2671"/>
              </a:lnSpc>
              <a:buFont typeface="Arial"/>
              <a:buChar char="•"/>
            </a:pPr>
            <a:r>
              <a:rPr lang="en-US" sz="1599">
                <a:solidFill>
                  <a:srgbClr val="FFFFFF"/>
                </a:solidFill>
                <a:latin typeface="Helvetica Bold"/>
                <a:ea typeface="Helvetica Bold"/>
                <a:cs typeface="Helvetica Bold"/>
                <a:sym typeface="Helvetica Bold"/>
              </a:rPr>
              <a:t>Documentation: </a:t>
            </a:r>
            <a:r>
              <a:rPr lang="en-US" sz="1599">
                <a:solidFill>
                  <a:srgbClr val="FFFFFF"/>
                </a:solidFill>
                <a:latin typeface="Helvetica"/>
                <a:ea typeface="Helvetica"/>
                <a:cs typeface="Helvetica"/>
                <a:sym typeface="Helvetica"/>
              </a:rPr>
              <a:t>Detailed documentation covering the model development, user manual, and project findings.</a:t>
            </a:r>
          </a:p>
        </p:txBody>
      </p:sp>
      <p:sp>
        <p:nvSpPr>
          <p:cNvPr name="TextBox 61" id="61"/>
          <p:cNvSpPr txBox="true"/>
          <p:nvPr/>
        </p:nvSpPr>
        <p:spPr>
          <a:xfrm rot="0">
            <a:off x="4849578" y="3143323"/>
            <a:ext cx="2425288" cy="323850"/>
          </a:xfrm>
          <a:prstGeom prst="rect">
            <a:avLst/>
          </a:prstGeom>
        </p:spPr>
        <p:txBody>
          <a:bodyPr anchor="t" rtlCol="false" tIns="0" lIns="0" bIns="0" rIns="0">
            <a:spAutoFit/>
          </a:bodyPr>
          <a:lstStyle/>
          <a:p>
            <a:pPr algn="l">
              <a:lnSpc>
                <a:spcPts val="2400"/>
              </a:lnSpc>
              <a:spcBef>
                <a:spcPct val="0"/>
              </a:spcBef>
            </a:pPr>
            <a:r>
              <a:rPr lang="en-US" sz="2000">
                <a:solidFill>
                  <a:srgbClr val="06090F"/>
                </a:solidFill>
                <a:latin typeface="Helvetica Bold"/>
                <a:ea typeface="Helvetica Bold"/>
                <a:cs typeface="Helvetica Bold"/>
                <a:sym typeface="Helvetica Bold"/>
              </a:rPr>
              <a:t>Deliverables</a:t>
            </a:r>
          </a:p>
        </p:txBody>
      </p:sp>
      <p:sp>
        <p:nvSpPr>
          <p:cNvPr name="Freeform 62" id="62"/>
          <p:cNvSpPr/>
          <p:nvPr/>
        </p:nvSpPr>
        <p:spPr>
          <a:xfrm flipH="false" flipV="false" rot="0">
            <a:off x="2969348" y="2999763"/>
            <a:ext cx="640421" cy="577980"/>
          </a:xfrm>
          <a:custGeom>
            <a:avLst/>
            <a:gdLst/>
            <a:ahLst/>
            <a:cxnLst/>
            <a:rect r="r" b="b" t="t" l="l"/>
            <a:pathLst>
              <a:path h="577980" w="640421">
                <a:moveTo>
                  <a:pt x="0" y="0"/>
                </a:moveTo>
                <a:lnTo>
                  <a:pt x="640421" y="0"/>
                </a:lnTo>
                <a:lnTo>
                  <a:pt x="640421" y="577980"/>
                </a:lnTo>
                <a:lnTo>
                  <a:pt x="0" y="577980"/>
                </a:lnTo>
                <a:lnTo>
                  <a:pt x="0" y="0"/>
                </a:lnTo>
                <a:close/>
              </a:path>
            </a:pathLst>
          </a:custGeom>
          <a:blipFill>
            <a:blip r:embed="rId10">
              <a:alphaModFix amt="90000"/>
              <a:extLst>
                <a:ext uri="{96DAC541-7B7A-43D3-8B79-37D633B846F1}">
                  <asvg:svgBlip xmlns:asvg="http://schemas.microsoft.com/office/drawing/2016/SVG/main" r:embed="rId11"/>
                </a:ext>
              </a:extLst>
            </a:blip>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DAGAikQZfXw</dc:identifier>
  <dcterms:modified xsi:type="dcterms:W3CDTF">2011-08-01T06:04:30Z</dcterms:modified>
  <cp:revision>1</cp:revision>
  <dc:title>WK1-StonkGo-Design_Session_Readout</dc:title>
</cp:coreProperties>
</file>